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35"/>
  </p:notesMasterIdLst>
  <p:handoutMasterIdLst>
    <p:handoutMasterId r:id="rId36"/>
  </p:handoutMasterIdLst>
  <p:sldIdLst>
    <p:sldId id="754" r:id="rId5"/>
    <p:sldId id="695" r:id="rId6"/>
    <p:sldId id="731" r:id="rId7"/>
    <p:sldId id="757" r:id="rId8"/>
    <p:sldId id="758" r:id="rId9"/>
    <p:sldId id="759" r:id="rId10"/>
    <p:sldId id="761" r:id="rId11"/>
    <p:sldId id="756" r:id="rId12"/>
    <p:sldId id="760" r:id="rId13"/>
    <p:sldId id="702" r:id="rId14"/>
    <p:sldId id="696" r:id="rId15"/>
    <p:sldId id="703" r:id="rId16"/>
    <p:sldId id="693" r:id="rId17"/>
    <p:sldId id="700" r:id="rId18"/>
    <p:sldId id="723" r:id="rId19"/>
    <p:sldId id="726" r:id="rId20"/>
    <p:sldId id="727" r:id="rId21"/>
    <p:sldId id="733" r:id="rId22"/>
    <p:sldId id="741" r:id="rId23"/>
    <p:sldId id="742" r:id="rId24"/>
    <p:sldId id="730" r:id="rId25"/>
    <p:sldId id="745" r:id="rId26"/>
    <p:sldId id="729" r:id="rId27"/>
    <p:sldId id="692" r:id="rId28"/>
    <p:sldId id="734" r:id="rId29"/>
    <p:sldId id="724" r:id="rId30"/>
    <p:sldId id="739" r:id="rId31"/>
    <p:sldId id="732" r:id="rId32"/>
    <p:sldId id="737" r:id="rId33"/>
    <p:sldId id="755" r:id="rId34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6D32"/>
    <a:srgbClr val="76B900"/>
    <a:srgbClr val="5A5A5A"/>
    <a:srgbClr val="4E7A00"/>
    <a:srgbClr val="F2F2F2"/>
    <a:srgbClr val="868686"/>
    <a:srgbClr val="0071C5"/>
    <a:srgbClr val="9A4216"/>
    <a:srgbClr val="4E2D00"/>
    <a:srgbClr val="0D34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6" autoAdjust="0"/>
    <p:restoredTop sz="89451" autoAdjust="0"/>
  </p:normalViewPr>
  <p:slideViewPr>
    <p:cSldViewPr snapToGrid="0">
      <p:cViewPr varScale="1">
        <p:scale>
          <a:sx n="115" d="100"/>
          <a:sy n="115" d="100"/>
        </p:scale>
        <p:origin x="858" y="102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859"/>
    </p:cViewPr>
  </p:sorterViewPr>
  <p:notesViewPr>
    <p:cSldViewPr snapToGrid="0">
      <p:cViewPr varScale="1">
        <p:scale>
          <a:sx n="79" d="100"/>
          <a:sy n="79" d="100"/>
        </p:scale>
        <p:origin x="328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3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3198557449943742E-2"/>
          <c:y val="0.15113261491093027"/>
          <c:w val="0.86127203230606519"/>
          <c:h val="0.75008396210708916"/>
        </c:manualLayout>
      </c:layout>
      <c:doughnutChart>
        <c:varyColors val="1"/>
        <c:ser>
          <c:idx val="0"/>
          <c:order val="0"/>
          <c:tx>
            <c:strRef>
              <c:f>Sheet1!$C$2</c:f>
              <c:strCache>
                <c:ptCount val="1"/>
              </c:strCache>
            </c:strRef>
          </c:tx>
          <c:spPr>
            <a:solidFill>
              <a:srgbClr val="B3B3B3">
                <a:lumMod val="50000"/>
              </a:srgbClr>
            </a:solidFill>
          </c:spPr>
          <c:explosion val="1"/>
          <c:dPt>
            <c:idx val="0"/>
            <c:bubble3D val="0"/>
            <c:explosion val="0"/>
            <c:spPr>
              <a:solidFill>
                <a:srgbClr val="76B900"/>
              </a:solidFill>
              <a:ln w="19050">
                <a:solidFill>
                  <a:srgbClr val="FFFFFF"/>
                </a:solidFill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FDB-477B-9052-1A35C497F1A8}"/>
              </c:ext>
            </c:extLst>
          </c:dPt>
          <c:dPt>
            <c:idx val="1"/>
            <c:bubble3D val="0"/>
            <c:explosion val="0"/>
            <c:spPr>
              <a:solidFill>
                <a:srgbClr val="007450"/>
              </a:solidFill>
              <a:ln w="19050">
                <a:solidFill>
                  <a:srgbClr val="FFFFFF"/>
                </a:solidFill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FDB-477B-9052-1A35C497F1A8}"/>
              </c:ext>
            </c:extLst>
          </c:dPt>
          <c:dPt>
            <c:idx val="2"/>
            <c:bubble3D val="0"/>
            <c:explosion val="0"/>
            <c:spPr>
              <a:solidFill>
                <a:srgbClr val="0D3481"/>
              </a:solidFill>
              <a:ln w="19050">
                <a:solidFill>
                  <a:srgbClr val="FFFFFF"/>
                </a:solidFill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FDB-477B-9052-1A35C497F1A8}"/>
              </c:ext>
            </c:extLst>
          </c:dPt>
          <c:dPt>
            <c:idx val="3"/>
            <c:bubble3D val="0"/>
            <c:explosion val="0"/>
            <c:spPr>
              <a:solidFill>
                <a:srgbClr val="4E2D00"/>
              </a:solidFill>
              <a:ln w="19050">
                <a:solidFill>
                  <a:srgbClr val="FFFFFF"/>
                </a:solidFill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EFDB-477B-9052-1A35C497F1A8}"/>
              </c:ext>
            </c:extLst>
          </c:dPt>
          <c:dPt>
            <c:idx val="4"/>
            <c:bubble3D val="0"/>
            <c:explosion val="0"/>
            <c:spPr>
              <a:solidFill>
                <a:srgbClr val="9A4216"/>
              </a:solidFill>
              <a:ln w="19050">
                <a:solidFill>
                  <a:srgbClr val="FFFFFF"/>
                </a:solidFill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EFDB-477B-9052-1A35C497F1A8}"/>
              </c:ext>
            </c:extLst>
          </c:dPt>
          <c:cat>
            <c:strRef>
              <c:f>Sheet1!$B$3:$B$7</c:f>
              <c:strCache>
                <c:ptCount val="5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>
                  <c:v>40</c:v>
                </c:pt>
                <c:pt idx="1">
                  <c:v>20</c:v>
                </c:pt>
                <c:pt idx="2">
                  <c:v>25</c:v>
                </c:pt>
                <c:pt idx="3">
                  <c:v>15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EFDB-477B-9052-1A35C497F1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</c:spPr>
    </c:plotArea>
    <c:legend>
      <c:legendPos val="r"/>
      <c:layout>
        <c:manualLayout>
          <c:xMode val="edge"/>
          <c:yMode val="edge"/>
          <c:x val="0.78886074289704511"/>
          <c:y val="0.38263840898578277"/>
          <c:w val="0.10044178322004552"/>
          <c:h val="0.28637690194151388"/>
        </c:manualLayout>
      </c:layout>
      <c:overlay val="0"/>
      <c:txPr>
        <a:bodyPr/>
        <a:lstStyle/>
        <a:p>
          <a:pPr>
            <a:defRPr sz="1600">
              <a:solidFill>
                <a:schemeClr val="bg1"/>
              </a:solidFill>
              <a:latin typeface="Trebuchet MS" panose="020B0603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3198557449943742E-2"/>
          <c:y val="0.15113261491093027"/>
          <c:w val="0.86127203230606519"/>
          <c:h val="0.750083962107089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</c:strCache>
            </c:strRef>
          </c:tx>
          <c:spPr>
            <a:solidFill>
              <a:srgbClr val="B3B3B3">
                <a:lumMod val="50000"/>
              </a:srgb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50505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75C-4645-85A7-5E70C766FC52}"/>
              </c:ext>
            </c:extLst>
          </c:dPt>
          <c:dPt>
            <c:idx val="1"/>
            <c:invertIfNegative val="0"/>
            <c:bubble3D val="0"/>
            <c:spPr>
              <a:solidFill>
                <a:srgbClr val="50505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75C-4645-85A7-5E70C766FC52}"/>
              </c:ext>
            </c:extLst>
          </c:dPt>
          <c:dPt>
            <c:idx val="2"/>
            <c:invertIfNegative val="0"/>
            <c:bubble3D val="0"/>
            <c:spPr>
              <a:solidFill>
                <a:srgbClr val="50505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75C-4645-85A7-5E70C766FC52}"/>
              </c:ext>
            </c:extLst>
          </c:dPt>
          <c:dPt>
            <c:idx val="3"/>
            <c:invertIfNegative val="0"/>
            <c:bubble3D val="0"/>
            <c:spPr>
              <a:solidFill>
                <a:srgbClr val="50505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75C-4645-85A7-5E70C766FC52}"/>
              </c:ext>
            </c:extLst>
          </c:dPt>
          <c:dPt>
            <c:idx val="4"/>
            <c:invertIfNegative val="0"/>
            <c:bubble3D val="0"/>
            <c:spPr>
              <a:solidFill>
                <a:srgbClr val="76B9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375C-4645-85A7-5E70C766FC52}"/>
              </c:ext>
            </c:extLst>
          </c:dPt>
          <c:cat>
            <c:strRef>
              <c:f>Sheet1!$B$3:$B$7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NVIDIA SHIELD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4</c:v>
                </c:pt>
                <c:pt idx="3">
                  <c:v>8</c:v>
                </c:pt>
                <c:pt idx="4">
                  <c:v>34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375C-4645-85A7-5E70C766FC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axId val="265201584"/>
        <c:axId val="265202144"/>
      </c:barChart>
      <c:catAx>
        <c:axId val="2652015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19050">
            <a:solidFill>
              <a:srgbClr val="868686"/>
            </a:solidFill>
          </a:ln>
        </c:spPr>
        <c:txPr>
          <a:bodyPr/>
          <a:lstStyle/>
          <a:p>
            <a:pPr>
              <a:defRPr sz="1400" b="0">
                <a:solidFill>
                  <a:schemeClr val="bg1"/>
                </a:solidFill>
              </a:defRPr>
            </a:pPr>
            <a:endParaRPr lang="zh-CN"/>
          </a:p>
        </c:txPr>
        <c:crossAx val="265202144"/>
        <c:crosses val="autoZero"/>
        <c:auto val="1"/>
        <c:lblAlgn val="ctr"/>
        <c:lblOffset val="100"/>
        <c:noMultiLvlLbl val="0"/>
      </c:catAx>
      <c:valAx>
        <c:axId val="265202144"/>
        <c:scaling>
          <c:orientation val="minMax"/>
          <c:max val="35"/>
        </c:scaling>
        <c:delete val="0"/>
        <c:axPos val="l"/>
        <c:majorGridlines>
          <c:spPr>
            <a:ln w="3175">
              <a:solidFill>
                <a:srgbClr val="3F3F3F">
                  <a:alpha val="25000"/>
                </a:srgb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400" b="0">
                <a:solidFill>
                  <a:schemeClr val="bg1"/>
                </a:solidFill>
              </a:defRPr>
            </a:pPr>
            <a:endParaRPr lang="zh-CN"/>
          </a:p>
        </c:txPr>
        <c:crossAx val="265201584"/>
        <c:crosses val="autoZero"/>
        <c:crossBetween val="between"/>
        <c:majorUnit val="5"/>
      </c:valAx>
      <c:spPr>
        <a:solidFill>
          <a:srgbClr val="F2F2F2"/>
        </a:solidFill>
      </c:spPr>
    </c:plotArea>
    <c:legend>
      <c:legendPos val="t"/>
      <c:layout>
        <c:manualLayout>
          <c:xMode val="edge"/>
          <c:yMode val="edge"/>
          <c:x val="0.21471143235024051"/>
          <c:y val="9.1361460467926883E-2"/>
          <c:w val="0.53746228709583865"/>
          <c:h val="4.5664698301642867E-2"/>
        </c:manualLayout>
      </c:layout>
      <c:overlay val="0"/>
      <c:txPr>
        <a:bodyPr/>
        <a:lstStyle/>
        <a:p>
          <a:pPr>
            <a:defRPr sz="1200">
              <a:solidFill>
                <a:schemeClr val="bg1"/>
              </a:solidFill>
            </a:defRPr>
          </a:pPr>
          <a:endParaRPr lang="zh-CN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3198557449943742E-2"/>
          <c:y val="0.15113261491093027"/>
          <c:w val="0.86127203230606519"/>
          <c:h val="0.75008396210708916"/>
        </c:manualLayout>
      </c:layout>
      <c:lineChart>
        <c:grouping val="standar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NVIDIA</c:v>
                </c:pt>
              </c:strCache>
            </c:strRef>
          </c:tx>
          <c:spPr>
            <a:ln w="38100">
              <a:solidFill>
                <a:srgbClr val="76B900"/>
              </a:solidFill>
            </a:ln>
          </c:spPr>
          <c:marker>
            <c:symbol val="none"/>
          </c:marke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FB4-4C46-88D2-3E5E55CA7F17}"/>
              </c:ext>
            </c:extLst>
          </c:dPt>
          <c:dPt>
            <c:idx val="1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FB4-4C46-88D2-3E5E55CA7F17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FB4-4C46-88D2-3E5E55CA7F17}"/>
              </c:ext>
            </c:extLst>
          </c:dPt>
          <c:dPt>
            <c:idx val="3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1FB4-4C46-88D2-3E5E55CA7F17}"/>
              </c:ext>
            </c:extLst>
          </c:dPt>
          <c:dPt>
            <c:idx val="4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1FB4-4C46-88D2-3E5E55CA7F17}"/>
              </c:ext>
            </c:extLst>
          </c:dPt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AMD/ATI</c:v>
                </c:pt>
                <c:pt idx="2">
                  <c:v>Intel</c:v>
                </c:pt>
                <c:pt idx="3">
                  <c:v>Qualcomm</c:v>
                </c:pt>
                <c:pt idx="4">
                  <c:v>Apple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>
                  <c:v>32</c:v>
                </c:pt>
                <c:pt idx="1">
                  <c:v>25</c:v>
                </c:pt>
                <c:pt idx="2">
                  <c:v>31</c:v>
                </c:pt>
                <c:pt idx="3">
                  <c:v>35</c:v>
                </c:pt>
                <c:pt idx="4">
                  <c:v>20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1FB4-4C46-88D2-3E5E55CA7F17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AMD/ATI</c:v>
                </c:pt>
              </c:strCache>
            </c:strRef>
          </c:tx>
          <c:spPr>
            <a:ln w="38100">
              <a:solidFill>
                <a:srgbClr val="9E1212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AMD/ATI</c:v>
                </c:pt>
                <c:pt idx="2">
                  <c:v>Intel</c:v>
                </c:pt>
                <c:pt idx="3">
                  <c:v>Qualcomm</c:v>
                </c:pt>
                <c:pt idx="4">
                  <c:v>Apple</c:v>
                </c:pt>
              </c:strCache>
            </c:strRef>
          </c:cat>
          <c:val>
            <c:numRef>
              <c:f>Sheet1!$D$3:$D$7</c:f>
              <c:numCache>
                <c:formatCode>General</c:formatCode>
                <c:ptCount val="5"/>
                <c:pt idx="0">
                  <c:v>30</c:v>
                </c:pt>
                <c:pt idx="1">
                  <c:v>5</c:v>
                </c:pt>
                <c:pt idx="2">
                  <c:v>7</c:v>
                </c:pt>
                <c:pt idx="3">
                  <c:v>19</c:v>
                </c:pt>
                <c:pt idx="4">
                  <c:v>12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1FB4-4C46-88D2-3E5E55CA7F17}"/>
            </c:ext>
          </c:extLst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Intel</c:v>
                </c:pt>
              </c:strCache>
            </c:strRef>
          </c:tx>
          <c:spPr>
            <a:ln w="38100">
              <a:solidFill>
                <a:srgbClr val="0071C5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AMD/ATI</c:v>
                </c:pt>
                <c:pt idx="2">
                  <c:v>Intel</c:v>
                </c:pt>
                <c:pt idx="3">
                  <c:v>Qualcomm</c:v>
                </c:pt>
                <c:pt idx="4">
                  <c:v>Apple</c:v>
                </c:pt>
              </c:strCache>
            </c:strRef>
          </c:cat>
          <c:val>
            <c:numRef>
              <c:f>Sheet1!$E$3:$E$7</c:f>
              <c:numCache>
                <c:formatCode>General</c:formatCode>
                <c:ptCount val="5"/>
                <c:pt idx="0">
                  <c:v>21</c:v>
                </c:pt>
                <c:pt idx="1">
                  <c:v>10</c:v>
                </c:pt>
                <c:pt idx="2">
                  <c:v>14</c:v>
                </c:pt>
                <c:pt idx="3">
                  <c:v>16</c:v>
                </c:pt>
                <c:pt idx="4">
                  <c:v>19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1FB4-4C46-88D2-3E5E55CA7F17}"/>
            </c:ext>
          </c:extLst>
        </c:ser>
        <c:ser>
          <c:idx val="3"/>
          <c:order val="3"/>
          <c:tx>
            <c:strRef>
              <c:f>Sheet1!$F$2</c:f>
              <c:strCache>
                <c:ptCount val="1"/>
                <c:pt idx="0">
                  <c:v>Qualcomm</c:v>
                </c:pt>
              </c:strCache>
            </c:strRef>
          </c:tx>
          <c:spPr>
            <a:ln w="38100">
              <a:solidFill>
                <a:srgbClr val="6831A5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AMD/ATI</c:v>
                </c:pt>
                <c:pt idx="2">
                  <c:v>Intel</c:v>
                </c:pt>
                <c:pt idx="3">
                  <c:v>Qualcomm</c:v>
                </c:pt>
                <c:pt idx="4">
                  <c:v>Apple</c:v>
                </c:pt>
              </c:strCache>
            </c:strRef>
          </c:cat>
          <c:val>
            <c:numRef>
              <c:f>Sheet1!$F$3:$F$7</c:f>
              <c:numCache>
                <c:formatCode>General</c:formatCode>
                <c:ptCount val="5"/>
                <c:pt idx="0">
                  <c:v>6</c:v>
                </c:pt>
                <c:pt idx="1">
                  <c:v>15</c:v>
                </c:pt>
                <c:pt idx="2">
                  <c:v>3</c:v>
                </c:pt>
                <c:pt idx="3">
                  <c:v>21</c:v>
                </c:pt>
                <c:pt idx="4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8-1FB4-4C46-88D2-3E5E55CA7F17}"/>
            </c:ext>
          </c:extLst>
        </c:ser>
        <c:ser>
          <c:idx val="4"/>
          <c:order val="4"/>
          <c:tx>
            <c:strRef>
              <c:f>Sheet1!$G$2</c:f>
              <c:strCache>
                <c:ptCount val="1"/>
                <c:pt idx="0">
                  <c:v>Apple</c:v>
                </c:pt>
              </c:strCache>
            </c:strRef>
          </c:tx>
          <c:spPr>
            <a:ln w="38100">
              <a:solidFill>
                <a:srgbClr val="B3B3B3"/>
              </a:solidFill>
            </a:ln>
          </c:spPr>
          <c:marker>
            <c:symbol val="none"/>
          </c:marker>
          <c:cat>
            <c:strRef>
              <c:f>Sheet1!$B$3:$B$7</c:f>
              <c:strCache>
                <c:ptCount val="5"/>
                <c:pt idx="0">
                  <c:v>NVIDIA</c:v>
                </c:pt>
                <c:pt idx="1">
                  <c:v>AMD/ATI</c:v>
                </c:pt>
                <c:pt idx="2">
                  <c:v>Intel</c:v>
                </c:pt>
                <c:pt idx="3">
                  <c:v>Qualcomm</c:v>
                </c:pt>
                <c:pt idx="4">
                  <c:v>Apple</c:v>
                </c:pt>
              </c:strCache>
            </c:strRef>
          </c:cat>
          <c:val>
            <c:numRef>
              <c:f>Sheet1!$G$3:$G$7</c:f>
              <c:numCache>
                <c:formatCode>General</c:formatCode>
                <c:ptCount val="5"/>
                <c:pt idx="0">
                  <c:v>5</c:v>
                </c:pt>
                <c:pt idx="1">
                  <c:v>12</c:v>
                </c:pt>
                <c:pt idx="2">
                  <c:v>19</c:v>
                </c:pt>
                <c:pt idx="3">
                  <c:v>21</c:v>
                </c:pt>
                <c:pt idx="4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1FB4-4C46-88D2-3E5E55CA7F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3918528"/>
        <c:axId val="263919088"/>
      </c:lineChart>
      <c:catAx>
        <c:axId val="26391852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19050">
            <a:solidFill>
              <a:srgbClr val="868686"/>
            </a:solidFill>
          </a:ln>
        </c:spPr>
        <c:txPr>
          <a:bodyPr/>
          <a:lstStyle/>
          <a:p>
            <a:pPr>
              <a:defRPr sz="1400" b="0">
                <a:solidFill>
                  <a:schemeClr val="bg1"/>
                </a:solidFill>
              </a:defRPr>
            </a:pPr>
            <a:endParaRPr lang="zh-CN"/>
          </a:p>
        </c:txPr>
        <c:crossAx val="263919088"/>
        <c:crosses val="autoZero"/>
        <c:auto val="1"/>
        <c:lblAlgn val="ctr"/>
        <c:lblOffset val="100"/>
        <c:noMultiLvlLbl val="0"/>
      </c:catAx>
      <c:valAx>
        <c:axId val="263919088"/>
        <c:scaling>
          <c:orientation val="minMax"/>
          <c:max val="35"/>
        </c:scaling>
        <c:delete val="0"/>
        <c:axPos val="l"/>
        <c:majorGridlines>
          <c:spPr>
            <a:ln w="3175">
              <a:solidFill>
                <a:srgbClr val="3F3F3F">
                  <a:alpha val="25000"/>
                </a:srgb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400" b="0">
                <a:solidFill>
                  <a:schemeClr val="bg1"/>
                </a:solidFill>
              </a:defRPr>
            </a:pPr>
            <a:endParaRPr lang="zh-CN"/>
          </a:p>
        </c:txPr>
        <c:crossAx val="263918528"/>
        <c:crosses val="autoZero"/>
        <c:crossBetween val="between"/>
        <c:majorUnit val="5"/>
      </c:valAx>
      <c:spPr>
        <a:solidFill>
          <a:srgbClr val="F2F2F2"/>
        </a:solidFill>
      </c:spPr>
    </c:plotArea>
    <c:legend>
      <c:legendPos val="t"/>
      <c:layout>
        <c:manualLayout>
          <c:xMode val="edge"/>
          <c:yMode val="edge"/>
          <c:x val="0.2253839686109898"/>
          <c:y val="7.8309823258223041E-2"/>
          <c:w val="0.51611721457434023"/>
          <c:h val="7.1767972721050538E-2"/>
        </c:manualLayout>
      </c:layout>
      <c:overlay val="0"/>
      <c:txPr>
        <a:bodyPr/>
        <a:lstStyle/>
        <a:p>
          <a:pPr>
            <a:defRPr sz="1200">
              <a:solidFill>
                <a:schemeClr val="bg1"/>
              </a:solidFill>
            </a:defRPr>
          </a:pPr>
          <a:endParaRPr lang="zh-CN"/>
        </a:p>
      </c:txPr>
    </c:legend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9/24/2017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5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81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74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107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85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87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" t="10334" r="447" b="909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787097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839286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59" y="2527241"/>
            <a:ext cx="1626671" cy="3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22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9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50" cap="non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050" cap="non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53706" y="5866413"/>
            <a:ext cx="583502" cy="107781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896" r:id="rId2"/>
    <p:sldLayoutId id="2147483971" r:id="rId3"/>
    <p:sldLayoutId id="2147483917" r:id="rId4"/>
    <p:sldLayoutId id="2147483969" r:id="rId5"/>
    <p:sldLayoutId id="2147483919" r:id="rId6"/>
    <p:sldLayoutId id="2147483954" r:id="rId7"/>
    <p:sldLayoutId id="2147483897" r:id="rId8"/>
    <p:sldLayoutId id="2147483898" r:id="rId9"/>
    <p:sldLayoutId id="2147483926" r:id="rId10"/>
    <p:sldLayoutId id="2147483899" r:id="rId11"/>
    <p:sldLayoutId id="214748390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Weiguang</a:t>
            </a:r>
            <a:r>
              <a:rPr lang="en-US" dirty="0" smtClean="0"/>
              <a:t> Yang</a:t>
            </a:r>
            <a:r>
              <a:rPr lang="en-US" dirty="0" smtClean="0"/>
              <a:t>, </a:t>
            </a:r>
            <a:r>
              <a:rPr lang="en-US" dirty="0" smtClean="0"/>
              <a:t>2017.09.26</a:t>
            </a:r>
            <a:endParaRPr lang="en-US" dirty="0"/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NVIDIA INT8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2479617" y="3797951"/>
            <a:ext cx="746451" cy="1021697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479617" y="4883414"/>
            <a:ext cx="746451" cy="102169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 palette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434457" y="1627025"/>
            <a:ext cx="746449" cy="2092384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34458" y="3791730"/>
            <a:ext cx="746451" cy="1021697"/>
          </a:xfrm>
          <a:prstGeom prst="rect">
            <a:avLst/>
          </a:prstGeom>
          <a:solidFill>
            <a:srgbClr val="598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34458" y="4883414"/>
            <a:ext cx="746451" cy="1021697"/>
          </a:xfrm>
          <a:prstGeom prst="rect">
            <a:avLst/>
          </a:prstGeom>
          <a:solidFill>
            <a:srgbClr val="3B5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6200000">
            <a:off x="5992584" y="2305836"/>
            <a:ext cx="746451" cy="1021697"/>
          </a:xfrm>
          <a:prstGeom prst="rect">
            <a:avLst/>
          </a:prstGeom>
          <a:solidFill>
            <a:srgbClr val="007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6200000">
            <a:off x="8157290" y="2305836"/>
            <a:ext cx="746451" cy="1021697"/>
          </a:xfrm>
          <a:prstGeom prst="rect">
            <a:avLst/>
          </a:prstGeom>
          <a:solidFill>
            <a:srgbClr val="4E2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6200000">
            <a:off x="7074937" y="2305836"/>
            <a:ext cx="746451" cy="1021697"/>
          </a:xfrm>
          <a:prstGeom prst="rect">
            <a:avLst/>
          </a:prstGeom>
          <a:solidFill>
            <a:srgbClr val="0D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16200000">
            <a:off x="9245605" y="2305836"/>
            <a:ext cx="746451" cy="1021697"/>
          </a:xfrm>
          <a:prstGeom prst="rect">
            <a:avLst/>
          </a:prstGeom>
          <a:solidFill>
            <a:srgbClr val="9A4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16200000">
            <a:off x="4894938" y="2305836"/>
            <a:ext cx="746451" cy="10216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rot="16200000">
            <a:off x="5439096" y="4207937"/>
            <a:ext cx="746451" cy="1021697"/>
          </a:xfrm>
          <a:prstGeom prst="rect">
            <a:avLst/>
          </a:prstGeom>
          <a:solidFill>
            <a:srgbClr val="00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>
            <a:off x="7603802" y="4207937"/>
            <a:ext cx="746451" cy="10216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rot="16200000">
            <a:off x="6521449" y="4207937"/>
            <a:ext cx="746451" cy="1021697"/>
          </a:xfrm>
          <a:prstGeom prst="rect">
            <a:avLst/>
          </a:prstGeom>
          <a:solidFill>
            <a:srgbClr val="683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16200000">
            <a:off x="8701448" y="4207937"/>
            <a:ext cx="746451" cy="10216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540" y="4594034"/>
            <a:ext cx="208266" cy="24950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90587" y="2022546"/>
            <a:ext cx="1515159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Colors for charts</a:t>
            </a:r>
          </a:p>
        </p:txBody>
      </p:sp>
      <p:sp>
        <p:nvSpPr>
          <p:cNvPr id="41" name="Left Bracket 40"/>
          <p:cNvSpPr/>
          <p:nvPr/>
        </p:nvSpPr>
        <p:spPr>
          <a:xfrm rot="5400000">
            <a:off x="7259032" y="-342356"/>
            <a:ext cx="365760" cy="5669280"/>
          </a:xfrm>
          <a:prstGeom prst="leftBracket">
            <a:avLst>
              <a:gd name="adj" fmla="val 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636083" y="3879425"/>
            <a:ext cx="162416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Competitor colors</a:t>
            </a:r>
          </a:p>
        </p:txBody>
      </p:sp>
      <p:sp>
        <p:nvSpPr>
          <p:cNvPr id="43" name="Left Bracket 42"/>
          <p:cNvSpPr/>
          <p:nvPr/>
        </p:nvSpPr>
        <p:spPr>
          <a:xfrm rot="5400000">
            <a:off x="7295421" y="2036105"/>
            <a:ext cx="274320" cy="4572000"/>
          </a:xfrm>
          <a:prstGeom prst="leftBracket">
            <a:avLst>
              <a:gd name="adj" fmla="val 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479617" y="2712488"/>
            <a:ext cx="746451" cy="1021697"/>
          </a:xfrm>
          <a:prstGeom prst="rect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407764" y="1197189"/>
            <a:ext cx="799834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Primary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425482" y="2306504"/>
            <a:ext cx="854722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Neutrals</a:t>
            </a:r>
          </a:p>
        </p:txBody>
      </p:sp>
      <p:sp>
        <p:nvSpPr>
          <p:cNvPr id="48" name="Left Bracket 47"/>
          <p:cNvSpPr/>
          <p:nvPr/>
        </p:nvSpPr>
        <p:spPr>
          <a:xfrm rot="5400000">
            <a:off x="1671455" y="1140606"/>
            <a:ext cx="274320" cy="1005840"/>
          </a:xfrm>
          <a:prstGeom prst="leftBracket">
            <a:avLst>
              <a:gd name="adj" fmla="val 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ket 50"/>
          <p:cNvSpPr/>
          <p:nvPr/>
        </p:nvSpPr>
        <p:spPr>
          <a:xfrm rot="5400000">
            <a:off x="2716702" y="2223479"/>
            <a:ext cx="274320" cy="1005840"/>
          </a:xfrm>
          <a:prstGeom prst="leftBracket">
            <a:avLst>
              <a:gd name="adj" fmla="val 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485317" y="2128454"/>
            <a:ext cx="644727" cy="108952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NVIDIA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green</a:t>
            </a:r>
          </a:p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R: 118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G: 185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B: 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446847" y="4085089"/>
            <a:ext cx="721671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Medium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green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522189" y="5181896"/>
            <a:ext cx="570990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Dark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green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494083" y="4096433"/>
            <a:ext cx="721671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Medium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gray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579644" y="5264996"/>
            <a:ext cx="550152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Black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591065" y="3010970"/>
            <a:ext cx="527709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Light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gray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757314" y="2680049"/>
            <a:ext cx="1021698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Gaming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9038276" y="2680049"/>
            <a:ext cx="1159140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Technology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858329" y="2587716"/>
            <a:ext cx="1021698" cy="46166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Enterprise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Graphics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023907" y="2680049"/>
            <a:ext cx="1021698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744719" y="2680049"/>
            <a:ext cx="1404113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Datacenter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127" y="4636918"/>
            <a:ext cx="685800" cy="163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287" y="4623216"/>
            <a:ext cx="874774" cy="191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342" y="4532769"/>
            <a:ext cx="561981" cy="37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8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sample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098921"/>
              </p:ext>
            </p:extLst>
          </p:nvPr>
        </p:nvGraphicFramePr>
        <p:xfrm>
          <a:off x="625058" y="1358174"/>
          <a:ext cx="9683356" cy="4366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08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08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2083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42083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86727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</a:pPr>
                      <a:endParaRPr lang="en-US" sz="1800" b="1" kern="1200" cap="all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anchor="ctr">
                    <a:lnL w="12700" cmpd="sng">
                      <a:noFill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800" cap="all" dirty="0">
                          <a:solidFill>
                            <a:schemeClr val="tx1"/>
                          </a:solidFill>
                          <a:effectLst/>
                        </a:rPr>
                        <a:t>CATEGORY</a:t>
                      </a:r>
                      <a:r>
                        <a:rPr lang="en-US" sz="1800" cap="all" baseline="0" dirty="0">
                          <a:solidFill>
                            <a:schemeClr val="tx1"/>
                          </a:solidFill>
                          <a:effectLst/>
                        </a:rPr>
                        <a:t> ONE</a:t>
                      </a:r>
                      <a:endParaRPr lang="en-US" sz="1800" cap="all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800" cap="all" dirty="0">
                          <a:solidFill>
                            <a:schemeClr val="tx1"/>
                          </a:solidFill>
                          <a:effectLst/>
                        </a:rPr>
                        <a:t>CATEGORY TWO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800" cap="all" dirty="0">
                          <a:solidFill>
                            <a:schemeClr val="tx1"/>
                          </a:solidFill>
                          <a:effectLst/>
                        </a:rPr>
                        <a:t>CATEGORY THREE</a:t>
                      </a:r>
                    </a:p>
                  </a:txBody>
                  <a:tcPr marL="0" marR="0"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6727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Trebuchet bold, </a:t>
                      </a:r>
                      <a:b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18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</a:rPr>
                        <a:t>pt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82880" anchor="ctr">
                    <a:lnL w="12700" cmpd="sng">
                      <a:noFill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Trebuchet, 16 </a:t>
                      </a:r>
                      <a:r>
                        <a:rPr lang="en-US" sz="1600" kern="1200" dirty="0" err="1"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pt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  <a:latin typeface="Trebuchet MS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 marL="0" marR="0" marT="41148" marB="41148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 marL="0" marR="0" marT="41148" marB="41148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695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Row one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 marL="0" marR="0" marT="41148" marB="41148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 marL="0" marR="0" marT="41148" marB="41148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 marL="0" marR="0" marT="41148" marB="41148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727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Row two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 marL="0" marR="0" marT="41148" marB="41148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 marL="0" marR="0" marT="41148" marB="41148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 marL="0" marR="0" marT="41148" marB="41148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6727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Row three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 marL="0" marR="0" marT="41148" marB="41148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 marL="0" marR="0" marT="41148" marB="41148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bg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 marL="0" marR="0" marT="41148" marB="41148" anchor="ctr">
                    <a:lnL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505050">
                          <a:alpha val="2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18535" y="5781717"/>
            <a:ext cx="9955918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1" kern="0" dirty="0">
                <a:solidFill>
                  <a:schemeClr val="bg2">
                    <a:lumMod val="50000"/>
                  </a:schemeClr>
                </a:solidFill>
                <a:latin typeface="Trebuchet MS"/>
              </a:rPr>
              <a:t>Source: Source information is 8 </a:t>
            </a:r>
            <a:r>
              <a:rPr lang="en-US" sz="800" i="1" kern="0" dirty="0" err="1">
                <a:solidFill>
                  <a:schemeClr val="bg2">
                    <a:lumMod val="50000"/>
                  </a:schemeClr>
                </a:solidFill>
                <a:latin typeface="Trebuchet MS"/>
              </a:rPr>
              <a:t>pt</a:t>
            </a:r>
            <a:r>
              <a:rPr lang="en-US" sz="800" i="1" kern="0" dirty="0">
                <a:solidFill>
                  <a:schemeClr val="bg2">
                    <a:lumMod val="50000"/>
                  </a:schemeClr>
                </a:solidFill>
                <a:latin typeface="Trebuchet MS"/>
              </a:rPr>
              <a:t>, italic</a:t>
            </a:r>
          </a:p>
        </p:txBody>
      </p:sp>
    </p:spTree>
    <p:extLst>
      <p:ext uri="{BB962C8B-B14F-4D97-AF65-F5344CB8AC3E}">
        <p14:creationId xmlns:p14="http://schemas.microsoft.com/office/powerpoint/2010/main" val="283699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Pie chart sample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4102681"/>
              </p:ext>
            </p:extLst>
          </p:nvPr>
        </p:nvGraphicFramePr>
        <p:xfrm>
          <a:off x="1558212" y="763122"/>
          <a:ext cx="8145624" cy="5409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587412" y="2849758"/>
            <a:ext cx="566181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40%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0962" y="4819008"/>
            <a:ext cx="566182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24129" y="4458471"/>
            <a:ext cx="566182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25%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88228" y="2959844"/>
            <a:ext cx="566182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15%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27984" y="2056327"/>
            <a:ext cx="566182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15%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8535" y="5781717"/>
            <a:ext cx="9955918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1" kern="0" dirty="0">
                <a:solidFill>
                  <a:schemeClr val="bg2">
                    <a:lumMod val="50000"/>
                  </a:schemeClr>
                </a:solidFill>
                <a:latin typeface="Trebuchet MS"/>
              </a:rPr>
              <a:t>Source: Source information is 8 </a:t>
            </a:r>
            <a:r>
              <a:rPr lang="en-US" sz="800" i="1" kern="0" dirty="0" err="1">
                <a:solidFill>
                  <a:schemeClr val="bg2">
                    <a:lumMod val="50000"/>
                  </a:schemeClr>
                </a:solidFill>
                <a:latin typeface="Trebuchet MS"/>
              </a:rPr>
              <a:t>pt</a:t>
            </a:r>
            <a:r>
              <a:rPr lang="en-US" sz="800" i="1" kern="0" dirty="0">
                <a:solidFill>
                  <a:schemeClr val="bg2">
                    <a:lumMod val="50000"/>
                  </a:schemeClr>
                </a:solidFill>
                <a:latin typeface="Trebuchet MS"/>
              </a:rPr>
              <a:t>, italic</a:t>
            </a:r>
          </a:p>
        </p:txBody>
      </p:sp>
    </p:spTree>
    <p:extLst>
      <p:ext uri="{BB962C8B-B14F-4D97-AF65-F5344CB8AC3E}">
        <p14:creationId xmlns:p14="http://schemas.microsoft.com/office/powerpoint/2010/main" val="312375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 chart sample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474397"/>
              </p:ext>
            </p:extLst>
          </p:nvPr>
        </p:nvGraphicFramePr>
        <p:xfrm>
          <a:off x="669622" y="891224"/>
          <a:ext cx="9971388" cy="4865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 rot="16200000">
            <a:off x="-1265053" y="3376809"/>
            <a:ext cx="3776042" cy="276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rPr>
              <a:t>Y-axis text goes here</a:t>
            </a:r>
          </a:p>
        </p:txBody>
      </p:sp>
      <p:sp>
        <p:nvSpPr>
          <p:cNvPr id="9" name="Rectangle 8"/>
          <p:cNvSpPr/>
          <p:nvPr/>
        </p:nvSpPr>
        <p:spPr>
          <a:xfrm>
            <a:off x="1250301" y="5610374"/>
            <a:ext cx="8556171" cy="276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rPr>
              <a:t>Y-axis text goes here</a:t>
            </a:r>
          </a:p>
        </p:txBody>
      </p:sp>
      <p:sp>
        <p:nvSpPr>
          <p:cNvPr id="8" name="Rectangle 7"/>
          <p:cNvSpPr/>
          <p:nvPr/>
        </p:nvSpPr>
        <p:spPr>
          <a:xfrm>
            <a:off x="518535" y="5781717"/>
            <a:ext cx="9955918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1" kern="0" dirty="0">
                <a:solidFill>
                  <a:schemeClr val="bg2">
                    <a:lumMod val="50000"/>
                  </a:schemeClr>
                </a:solidFill>
                <a:latin typeface="Trebuchet MS"/>
              </a:rPr>
              <a:t>Source: Source information is 8 </a:t>
            </a:r>
            <a:r>
              <a:rPr lang="en-US" sz="800" i="1" kern="0" dirty="0" err="1">
                <a:solidFill>
                  <a:schemeClr val="bg2">
                    <a:lumMod val="50000"/>
                  </a:schemeClr>
                </a:solidFill>
                <a:latin typeface="Trebuchet MS"/>
              </a:rPr>
              <a:t>pt</a:t>
            </a:r>
            <a:r>
              <a:rPr lang="en-US" sz="800" i="1" kern="0" dirty="0">
                <a:solidFill>
                  <a:schemeClr val="bg2">
                    <a:lumMod val="50000"/>
                  </a:schemeClr>
                </a:solidFill>
                <a:latin typeface="Trebuchet MS"/>
              </a:rPr>
              <a:t>, italic</a:t>
            </a:r>
          </a:p>
        </p:txBody>
      </p:sp>
    </p:spTree>
    <p:extLst>
      <p:ext uri="{BB962C8B-B14F-4D97-AF65-F5344CB8AC3E}">
        <p14:creationId xmlns:p14="http://schemas.microsoft.com/office/powerpoint/2010/main" val="322035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 chart sample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9217491"/>
              </p:ext>
            </p:extLst>
          </p:nvPr>
        </p:nvGraphicFramePr>
        <p:xfrm>
          <a:off x="669622" y="891224"/>
          <a:ext cx="9971388" cy="4865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/>
          <p:cNvSpPr/>
          <p:nvPr/>
        </p:nvSpPr>
        <p:spPr>
          <a:xfrm rot="16200000">
            <a:off x="-1265053" y="3376809"/>
            <a:ext cx="3776042" cy="276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rPr>
              <a:t>Y-axis text goes here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50301" y="5610374"/>
            <a:ext cx="8556171" cy="276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rPr>
              <a:t>Y-axis text goes here</a:t>
            </a:r>
          </a:p>
        </p:txBody>
      </p:sp>
      <p:sp>
        <p:nvSpPr>
          <p:cNvPr id="7" name="Rectangle 6"/>
          <p:cNvSpPr/>
          <p:nvPr/>
        </p:nvSpPr>
        <p:spPr>
          <a:xfrm>
            <a:off x="518535" y="5781717"/>
            <a:ext cx="9955918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1" kern="0" dirty="0">
                <a:solidFill>
                  <a:schemeClr val="bg2">
                    <a:lumMod val="50000"/>
                  </a:schemeClr>
                </a:solidFill>
                <a:latin typeface="Trebuchet MS"/>
              </a:rPr>
              <a:t>Source: Source information is 8 </a:t>
            </a:r>
            <a:r>
              <a:rPr lang="en-US" sz="800" i="1" kern="0" dirty="0" err="1">
                <a:solidFill>
                  <a:schemeClr val="bg2">
                    <a:lumMod val="50000"/>
                  </a:schemeClr>
                </a:solidFill>
                <a:latin typeface="Trebuchet MS"/>
              </a:rPr>
              <a:t>pt</a:t>
            </a:r>
            <a:r>
              <a:rPr lang="en-US" sz="800" i="1" kern="0" dirty="0">
                <a:solidFill>
                  <a:schemeClr val="bg2">
                    <a:lumMod val="50000"/>
                  </a:schemeClr>
                </a:solidFill>
                <a:latin typeface="Trebuchet MS"/>
              </a:rPr>
              <a:t>, italic</a:t>
            </a:r>
          </a:p>
        </p:txBody>
      </p:sp>
    </p:spTree>
    <p:extLst>
      <p:ext uri="{BB962C8B-B14F-4D97-AF65-F5344CB8AC3E}">
        <p14:creationId xmlns:p14="http://schemas.microsoft.com/office/powerpoint/2010/main" val="506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0294" y="1387971"/>
            <a:ext cx="9887092" cy="389194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91508" y="5280727"/>
            <a:ext cx="9884664" cy="0"/>
          </a:xfrm>
          <a:prstGeom prst="line">
            <a:avLst/>
          </a:prstGeom>
          <a:ln w="19050" cap="flat">
            <a:solidFill>
              <a:srgbClr val="8686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76127" y="2823363"/>
            <a:ext cx="1" cy="2456555"/>
          </a:xfrm>
          <a:prstGeom prst="line">
            <a:avLst/>
          </a:prstGeom>
          <a:ln w="19050">
            <a:solidFill>
              <a:schemeClr val="tx2"/>
            </a:solidFill>
            <a:prstDash val="solid"/>
            <a:headEnd type="diamond" w="med" len="med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680244" y="4091198"/>
            <a:ext cx="0" cy="1188720"/>
          </a:xfrm>
          <a:prstGeom prst="line">
            <a:avLst/>
          </a:prstGeom>
          <a:ln w="19050">
            <a:solidFill>
              <a:schemeClr val="tx2"/>
            </a:solidFill>
            <a:prstDash val="solid"/>
            <a:headEnd type="diamond" w="lg" len="lg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889010" y="3085358"/>
            <a:ext cx="0" cy="2194560"/>
          </a:xfrm>
          <a:prstGeom prst="line">
            <a:avLst/>
          </a:prstGeom>
          <a:ln w="19050">
            <a:solidFill>
              <a:schemeClr val="tx2"/>
            </a:solidFill>
            <a:prstDash val="solid"/>
            <a:headEnd type="diamond" w="lg" len="lg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953727" y="4091198"/>
            <a:ext cx="0" cy="1188720"/>
          </a:xfrm>
          <a:prstGeom prst="line">
            <a:avLst/>
          </a:prstGeom>
          <a:ln w="19050">
            <a:solidFill>
              <a:schemeClr val="tx2"/>
            </a:solidFill>
            <a:prstDash val="solid"/>
            <a:headEnd type="diamond" w="lg" len="lg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083073" y="4456958"/>
            <a:ext cx="0" cy="822960"/>
          </a:xfrm>
          <a:prstGeom prst="line">
            <a:avLst/>
          </a:prstGeom>
          <a:ln w="19050">
            <a:solidFill>
              <a:schemeClr val="tx2"/>
            </a:solidFill>
            <a:prstDash val="solid"/>
            <a:headEnd type="diamond" w="lg" len="lg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40192" y="5359670"/>
            <a:ext cx="827470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October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93445" y="5359670"/>
            <a:ext cx="997389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November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80425" y="5359670"/>
            <a:ext cx="99578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December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56930" y="5359670"/>
            <a:ext cx="1245854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January 2016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37058" y="5359670"/>
            <a:ext cx="89800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February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849" y="2753027"/>
            <a:ext cx="1465007" cy="123806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b="1" kern="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October 10</a:t>
            </a:r>
          </a:p>
          <a:p>
            <a:pPr algn="ctr">
              <a:lnSpc>
                <a:spcPct val="90000"/>
              </a:lnSpc>
            </a:pPr>
            <a:r>
              <a:rPr lang="en-US" sz="1200" kern="0" dirty="0" err="1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xxxx</a:t>
            </a:r>
            <a:endParaRPr lang="en-US" sz="1200" kern="0" dirty="0">
              <a:solidFill>
                <a:schemeClr val="tx1"/>
              </a:solidFill>
              <a:latin typeface="Trebuchet MS" panose="020B0603020202020204" pitchFamily="34" charset="0"/>
              <a:ea typeface="+mj-ea"/>
              <a:cs typeface="+mj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156532" y="1746283"/>
            <a:ext cx="1465007" cy="123806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b="1" kern="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November 30</a:t>
            </a:r>
          </a:p>
          <a:p>
            <a:pPr algn="ctr">
              <a:lnSpc>
                <a:spcPct val="90000"/>
              </a:lnSpc>
            </a:pPr>
            <a:r>
              <a:rPr lang="en-US" sz="1200" kern="0" dirty="0" err="1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xxxx</a:t>
            </a:r>
            <a:endParaRPr lang="en-US" sz="1200" kern="0" dirty="0">
              <a:solidFill>
                <a:schemeClr val="tx1"/>
              </a:solidFill>
              <a:latin typeface="Trebuchet MS" panose="020B0603020202020204" pitchFamily="34" charset="0"/>
              <a:ea typeface="+mj-ea"/>
              <a:cs typeface="+mj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49473" y="2732482"/>
            <a:ext cx="1465007" cy="123806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b="1" kern="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December 3</a:t>
            </a:r>
          </a:p>
          <a:p>
            <a:pPr algn="ctr">
              <a:lnSpc>
                <a:spcPct val="90000"/>
              </a:lnSpc>
            </a:pPr>
            <a:r>
              <a:rPr lang="en-US" sz="1200" kern="0" dirty="0" err="1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xxxx</a:t>
            </a:r>
            <a:endParaRPr lang="en-US" sz="1200" kern="0" dirty="0">
              <a:solidFill>
                <a:schemeClr val="tx1"/>
              </a:solidFill>
              <a:latin typeface="Trebuchet MS" panose="020B0603020202020204" pitchFamily="34" charset="0"/>
              <a:ea typeface="+mj-ea"/>
              <a:cs typeface="+mj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653034" y="1252061"/>
            <a:ext cx="1465007" cy="14555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b="1" kern="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January 25</a:t>
            </a:r>
          </a:p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XYZ Launch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350569" y="3109919"/>
            <a:ext cx="1465007" cy="123806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b="1" kern="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February 12</a:t>
            </a:r>
          </a:p>
          <a:p>
            <a:pPr algn="ctr">
              <a:lnSpc>
                <a:spcPct val="90000"/>
              </a:lnSpc>
            </a:pPr>
            <a:r>
              <a:rPr lang="en-US" sz="1200" kern="0" dirty="0" err="1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xxxx</a:t>
            </a:r>
            <a:endParaRPr lang="en-US" sz="1200" kern="0" dirty="0">
              <a:solidFill>
                <a:schemeClr val="tx1"/>
              </a:solidFill>
              <a:latin typeface="Trebuchet MS" panose="020B0603020202020204" pitchFamily="34" charset="0"/>
              <a:ea typeface="+mj-ea"/>
              <a:cs typeface="+mj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18535" y="5781717"/>
            <a:ext cx="9955918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1" kern="0" dirty="0">
                <a:solidFill>
                  <a:schemeClr val="bg2">
                    <a:lumMod val="50000"/>
                  </a:schemeClr>
                </a:solidFill>
                <a:latin typeface="Trebuchet MS"/>
              </a:rPr>
              <a:t>Source: Source information is 8 </a:t>
            </a:r>
            <a:r>
              <a:rPr lang="en-US" sz="800" i="1" kern="0" dirty="0" err="1">
                <a:solidFill>
                  <a:schemeClr val="bg2">
                    <a:lumMod val="50000"/>
                  </a:schemeClr>
                </a:solidFill>
                <a:latin typeface="Trebuchet MS"/>
              </a:rPr>
              <a:t>pt</a:t>
            </a:r>
            <a:r>
              <a:rPr lang="en-US" sz="800" i="1" kern="0" dirty="0">
                <a:solidFill>
                  <a:schemeClr val="bg2">
                    <a:lumMod val="50000"/>
                  </a:schemeClr>
                </a:solidFill>
                <a:latin typeface="Trebuchet MS"/>
              </a:rPr>
              <a:t>, italic</a:t>
            </a:r>
          </a:p>
        </p:txBody>
      </p:sp>
    </p:spTree>
    <p:extLst>
      <p:ext uri="{BB962C8B-B14F-4D97-AF65-F5344CB8AC3E}">
        <p14:creationId xmlns:p14="http://schemas.microsoft.com/office/powerpoint/2010/main" val="191956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file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637071" y="658760"/>
            <a:ext cx="7698658" cy="4424516"/>
          </a:xfrm>
          <a:prstGeom prst="rect">
            <a:avLst/>
          </a:prstGeom>
          <a:noFill/>
          <a:ln w="1270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440041" y="2003823"/>
            <a:ext cx="6092719" cy="108952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2"/>
                </a:solidFill>
              </a:rPr>
              <a:t>Inserting video: Insert/Video/Video from File.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2"/>
                </a:solidFill>
              </a:rPr>
              <a:t>Insert video by browsing your directory and selecting OK. 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bg2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2"/>
                </a:solidFill>
              </a:rPr>
              <a:t>File type that works best in PowerPoint is: .</a:t>
            </a:r>
            <a:r>
              <a:rPr lang="en-US" dirty="0" err="1">
                <a:solidFill>
                  <a:schemeClr val="bg2"/>
                </a:solidFill>
              </a:rPr>
              <a:t>wmv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86" y="3238057"/>
            <a:ext cx="508028" cy="50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5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945626"/>
            <a:ext cx="10972800" cy="1226574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98348" y="5288845"/>
            <a:ext cx="9976104" cy="535531"/>
          </a:xfrm>
        </p:spPr>
        <p:txBody>
          <a:bodyPr/>
          <a:lstStyle/>
          <a:p>
            <a:r>
              <a:rPr lang="en-US" dirty="0"/>
              <a:t>DEMO: Placeholder </a:t>
            </a:r>
            <a:r>
              <a:rPr lang="en-US" sz="2000" i="1" dirty="0"/>
              <a:t>(insert picture behind gray bar)</a:t>
            </a:r>
          </a:p>
        </p:txBody>
      </p:sp>
    </p:spTree>
    <p:extLst>
      <p:ext uri="{BB962C8B-B14F-4D97-AF65-F5344CB8AC3E}">
        <p14:creationId xmlns:p14="http://schemas.microsoft.com/office/powerpoint/2010/main" val="392739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7373085" y="1695232"/>
            <a:ext cx="2989006" cy="3901699"/>
            <a:chOff x="7373085" y="1695232"/>
            <a:chExt cx="2989006" cy="3901699"/>
          </a:xfrm>
        </p:grpSpPr>
        <p:sp>
          <p:nvSpPr>
            <p:cNvPr id="30" name="Rectangle 29"/>
            <p:cNvSpPr/>
            <p:nvPr/>
          </p:nvSpPr>
          <p:spPr>
            <a:xfrm flipV="1">
              <a:off x="7381688" y="1695232"/>
              <a:ext cx="2971800" cy="3901699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13440000" flipV="1">
              <a:off x="7594399" y="2403733"/>
              <a:ext cx="192062" cy="186213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flipV="1">
              <a:off x="7373085" y="1695234"/>
              <a:ext cx="2989006" cy="80474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86168" y="1881056"/>
              <a:ext cx="2629545" cy="4247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spcAft>
                  <a:spcPts val="900"/>
                </a:spcAft>
              </a:pPr>
              <a:r>
                <a:rPr lang="en-US" sz="2400" b="1" cap="all" dirty="0">
                  <a:latin typeface="Trebuchet MS" panose="020B0603020202020204" pitchFamily="34" charset="0"/>
                </a:rPr>
                <a:t>Column three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86981" y="1695232"/>
            <a:ext cx="2989006" cy="3901699"/>
            <a:chOff x="3986981" y="1695232"/>
            <a:chExt cx="2989006" cy="3901699"/>
          </a:xfrm>
        </p:grpSpPr>
        <p:sp>
          <p:nvSpPr>
            <p:cNvPr id="29" name="Rectangle 28"/>
            <p:cNvSpPr/>
            <p:nvPr/>
          </p:nvSpPr>
          <p:spPr>
            <a:xfrm flipV="1">
              <a:off x="3995584" y="1695232"/>
              <a:ext cx="2971800" cy="3901699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Triangle 25"/>
            <p:cNvSpPr/>
            <p:nvPr/>
          </p:nvSpPr>
          <p:spPr>
            <a:xfrm rot="13440000" flipV="1">
              <a:off x="4207187" y="2403733"/>
              <a:ext cx="192062" cy="186213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3986981" y="1695234"/>
              <a:ext cx="2989006" cy="80474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198956" y="1881056"/>
              <a:ext cx="2629545" cy="4247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spcAft>
                  <a:spcPts val="900"/>
                </a:spcAft>
              </a:pPr>
              <a:r>
                <a:rPr lang="en-US" sz="2400" b="1" cap="all" dirty="0">
                  <a:latin typeface="Trebuchet MS" panose="020B0603020202020204" pitchFamily="34" charset="0"/>
                </a:rPr>
                <a:t>Column two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99769" y="1695232"/>
            <a:ext cx="2989006" cy="3901699"/>
            <a:chOff x="599769" y="1695232"/>
            <a:chExt cx="2989006" cy="3901699"/>
          </a:xfrm>
        </p:grpSpPr>
        <p:sp>
          <p:nvSpPr>
            <p:cNvPr id="28" name="Rectangle 27"/>
            <p:cNvSpPr/>
            <p:nvPr/>
          </p:nvSpPr>
          <p:spPr>
            <a:xfrm flipV="1">
              <a:off x="608372" y="1695232"/>
              <a:ext cx="2971800" cy="3901699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Triangle 6"/>
            <p:cNvSpPr/>
            <p:nvPr/>
          </p:nvSpPr>
          <p:spPr>
            <a:xfrm rot="13440000" flipV="1">
              <a:off x="819975" y="2403733"/>
              <a:ext cx="192062" cy="186213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flipV="1">
              <a:off x="599769" y="1695234"/>
              <a:ext cx="2989006" cy="80474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1744" y="1881056"/>
              <a:ext cx="2629545" cy="4247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  <a:spcAft>
                  <a:spcPts val="900"/>
                </a:spcAft>
              </a:pPr>
              <a:r>
                <a:rPr lang="en-US" sz="2400" b="1" cap="all" dirty="0">
                  <a:latin typeface="Trebuchet MS" panose="020B0603020202020204" pitchFamily="34" charset="0"/>
                </a:rPr>
                <a:t>Column one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or contrast sample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1744" y="2811985"/>
            <a:ext cx="2629545" cy="232679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Sample text placed here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Best to keep information no more than 5 bullet points long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Should be used to distinguish buckets of information across multiple columns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586168" y="2811985"/>
            <a:ext cx="2629545" cy="232679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Sample text placed here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Best to keep information no more than 5 bullet points long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Should be used to distinguish buckets of information across multiple columns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198956" y="2811985"/>
            <a:ext cx="2629545" cy="232679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Sample text placed here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Best to keep information no more than 5 bullet points long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Should be used to distinguish buckets of information across multiple columns</a:t>
            </a:r>
          </a:p>
        </p:txBody>
      </p:sp>
    </p:spTree>
    <p:extLst>
      <p:ext uri="{BB962C8B-B14F-4D97-AF65-F5344CB8AC3E}">
        <p14:creationId xmlns:p14="http://schemas.microsoft.com/office/powerpoint/2010/main" val="311118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/>
          <a:p>
            <a:r>
              <a:rPr lang="en-US" dirty="0"/>
              <a:t>Box diagram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Text only descriptors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99768" y="1704435"/>
            <a:ext cx="4798142" cy="2098886"/>
            <a:chOff x="599768" y="1704435"/>
            <a:chExt cx="4798142" cy="2098886"/>
          </a:xfrm>
        </p:grpSpPr>
        <p:sp>
          <p:nvSpPr>
            <p:cNvPr id="4" name="Rectangle 3"/>
            <p:cNvSpPr/>
            <p:nvPr/>
          </p:nvSpPr>
          <p:spPr>
            <a:xfrm>
              <a:off x="599768" y="1704435"/>
              <a:ext cx="4798142" cy="19959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Triangle 31"/>
            <p:cNvSpPr/>
            <p:nvPr/>
          </p:nvSpPr>
          <p:spPr>
            <a:xfrm rot="8160000">
              <a:off x="908466" y="3617108"/>
              <a:ext cx="192062" cy="18621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85702" y="1704435"/>
            <a:ext cx="4787330" cy="2098886"/>
            <a:chOff x="5585702" y="1704435"/>
            <a:chExt cx="4787330" cy="2098886"/>
          </a:xfrm>
        </p:grpSpPr>
        <p:sp>
          <p:nvSpPr>
            <p:cNvPr id="27" name="Rectangle 26"/>
            <p:cNvSpPr/>
            <p:nvPr/>
          </p:nvSpPr>
          <p:spPr>
            <a:xfrm>
              <a:off x="5585702" y="1704435"/>
              <a:ext cx="4787330" cy="19959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/>
            <p:cNvSpPr/>
            <p:nvPr/>
          </p:nvSpPr>
          <p:spPr>
            <a:xfrm rot="8160000">
              <a:off x="9855818" y="3617108"/>
              <a:ext cx="192062" cy="18621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99768" y="3748823"/>
            <a:ext cx="4798142" cy="2098886"/>
            <a:chOff x="599768" y="3748823"/>
            <a:chExt cx="4798142" cy="2098886"/>
          </a:xfrm>
        </p:grpSpPr>
        <p:sp>
          <p:nvSpPr>
            <p:cNvPr id="28" name="Rectangle 27"/>
            <p:cNvSpPr/>
            <p:nvPr/>
          </p:nvSpPr>
          <p:spPr>
            <a:xfrm>
              <a:off x="599768" y="3851761"/>
              <a:ext cx="4798142" cy="19959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Triangle 44"/>
            <p:cNvSpPr/>
            <p:nvPr/>
          </p:nvSpPr>
          <p:spPr>
            <a:xfrm rot="13440000" flipV="1">
              <a:off x="4890531" y="3748823"/>
              <a:ext cx="192062" cy="18621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585702" y="3757446"/>
            <a:ext cx="4787330" cy="2090263"/>
            <a:chOff x="5585702" y="3757446"/>
            <a:chExt cx="4787330" cy="2090263"/>
          </a:xfrm>
        </p:grpSpPr>
        <p:sp>
          <p:nvSpPr>
            <p:cNvPr id="30" name="Rectangle 29"/>
            <p:cNvSpPr/>
            <p:nvPr/>
          </p:nvSpPr>
          <p:spPr>
            <a:xfrm>
              <a:off x="5585702" y="3851761"/>
              <a:ext cx="4787330" cy="19959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Triangle 45"/>
            <p:cNvSpPr/>
            <p:nvPr/>
          </p:nvSpPr>
          <p:spPr>
            <a:xfrm rot="13440000" flipV="1">
              <a:off x="5883586" y="3757446"/>
              <a:ext cx="192062" cy="18621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919900" y="2396511"/>
            <a:ext cx="4236097" cy="3139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9900" y="1937147"/>
            <a:ext cx="4236097" cy="4247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cap="all" dirty="0">
                <a:latin typeface="Trebuchet MS" panose="020B0603020202020204" pitchFamily="34" charset="0"/>
              </a:rPr>
              <a:t>Title here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895024" y="2396511"/>
            <a:ext cx="4236097" cy="3139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895024" y="1937147"/>
            <a:ext cx="4236097" cy="4247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cap="all" dirty="0">
                <a:latin typeface="Trebuchet MS" panose="020B0603020202020204" pitchFamily="34" charset="0"/>
              </a:rPr>
              <a:t>Title here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919900" y="4553240"/>
            <a:ext cx="4236097" cy="3139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19900" y="4085993"/>
            <a:ext cx="4236097" cy="4247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cap="all" dirty="0">
                <a:latin typeface="Trebuchet MS" panose="020B0603020202020204" pitchFamily="34" charset="0"/>
              </a:rPr>
              <a:t>Title here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895024" y="4553240"/>
            <a:ext cx="4236097" cy="3139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Supporting text here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895024" y="4085993"/>
            <a:ext cx="4236097" cy="4247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cap="all" dirty="0">
                <a:latin typeface="Trebuchet MS" panose="020B0603020202020204" pitchFamily="34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77335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NVIDIA INT8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什么是 </a:t>
            </a:r>
            <a:r>
              <a:rPr lang="en-US" altLang="zh-CN" dirty="0" smtClean="0"/>
              <a:t>NVIDIA INT8 ?</a:t>
            </a:r>
            <a:endParaRPr lang="en-US" dirty="0" smtClean="0"/>
          </a:p>
          <a:p>
            <a:r>
              <a:rPr lang="zh-CN" altLang="en-US" dirty="0" smtClean="0"/>
              <a:t>如何使用 </a:t>
            </a:r>
            <a:r>
              <a:rPr lang="en-US" altLang="zh-CN" dirty="0" smtClean="0"/>
              <a:t>NVIDIA INT8 </a:t>
            </a:r>
            <a:r>
              <a:rPr lang="en-US" dirty="0" smtClean="0"/>
              <a:t>? </a:t>
            </a:r>
            <a:endParaRPr lang="en-US" dirty="0"/>
          </a:p>
          <a:p>
            <a:r>
              <a:rPr lang="en-US" altLang="zh-CN" dirty="0" smtClean="0"/>
              <a:t>INT8 </a:t>
            </a:r>
            <a:r>
              <a:rPr lang="zh-CN" altLang="en-US" dirty="0" smtClean="0"/>
              <a:t>最大的挑战是什么</a:t>
            </a:r>
            <a:r>
              <a:rPr lang="en-US" altLang="zh-CN" dirty="0" smtClean="0"/>
              <a:t>?  </a:t>
            </a:r>
          </a:p>
          <a:p>
            <a:r>
              <a:rPr lang="zh-CN" altLang="en-US" dirty="0" smtClean="0"/>
              <a:t>综合评价 </a:t>
            </a:r>
            <a:r>
              <a:rPr lang="en-US" altLang="zh-CN" dirty="0" smtClean="0"/>
              <a:t>NVIDIA INT8</a:t>
            </a:r>
            <a:r>
              <a:rPr lang="zh-CN" altLang="en-US" dirty="0" smtClean="0"/>
              <a:t>的几种使用方式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GTC </a:t>
            </a:r>
            <a:r>
              <a:rPr lang="en-US" altLang="zh-CN" dirty="0"/>
              <a:t>China </a:t>
            </a:r>
            <a:r>
              <a:rPr lang="en-US" altLang="zh-CN" dirty="0" smtClean="0"/>
              <a:t>2017 Community Corner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95149" y="1702054"/>
            <a:ext cx="4804004" cy="1998329"/>
            <a:chOff x="595149" y="1702054"/>
            <a:chExt cx="4804004" cy="1998329"/>
          </a:xfrm>
        </p:grpSpPr>
        <p:sp>
          <p:nvSpPr>
            <p:cNvPr id="44" name="Rectangle 43"/>
            <p:cNvSpPr/>
            <p:nvPr/>
          </p:nvSpPr>
          <p:spPr>
            <a:xfrm>
              <a:off x="595149" y="1704435"/>
              <a:ext cx="4798143" cy="1995948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00596" y="1702054"/>
              <a:ext cx="4798557" cy="48596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70740" y="1774220"/>
              <a:ext cx="4236097" cy="3416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cap="all" dirty="0">
                  <a:latin typeface="Trebuchet MS" panose="020B0603020202020204" pitchFamily="34" charset="0"/>
                </a:rPr>
                <a:t>Title here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/>
          <a:p>
            <a:r>
              <a:rPr lang="en-US" dirty="0"/>
              <a:t>Box diagram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Title with images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2095883" y="2220682"/>
            <a:ext cx="2297464" cy="1793484"/>
            <a:chOff x="501297" y="1767764"/>
            <a:chExt cx="5860573" cy="4574979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987" r="57750"/>
            <a:stretch/>
          </p:blipFill>
          <p:spPr>
            <a:xfrm>
              <a:off x="501297" y="3008376"/>
              <a:ext cx="2847362" cy="3105082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387" y="1767764"/>
              <a:ext cx="3812483" cy="4574979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581474" y="1702054"/>
            <a:ext cx="4796374" cy="1998329"/>
            <a:chOff x="5581474" y="1702054"/>
            <a:chExt cx="4796374" cy="1998329"/>
          </a:xfrm>
        </p:grpSpPr>
        <p:sp>
          <p:nvSpPr>
            <p:cNvPr id="45" name="Rectangle 44"/>
            <p:cNvSpPr/>
            <p:nvPr/>
          </p:nvSpPr>
          <p:spPr>
            <a:xfrm>
              <a:off x="5585702" y="1704435"/>
              <a:ext cx="4787330" cy="1995948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581474" y="1702054"/>
              <a:ext cx="4796374" cy="48596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852279" y="1774220"/>
              <a:ext cx="4236097" cy="3416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cap="all" dirty="0">
                  <a:latin typeface="Trebuchet MS" panose="020B0603020202020204" pitchFamily="34" charset="0"/>
                </a:rPr>
                <a:t>Title here</a:t>
              </a:r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4772" y="2304232"/>
              <a:ext cx="1675100" cy="1256326"/>
            </a:xfrm>
            <a:prstGeom prst="rect">
              <a:avLst/>
            </a:prstGeom>
            <a:effectLst/>
          </p:spPr>
        </p:pic>
      </p:grpSp>
      <p:grpSp>
        <p:nvGrpSpPr>
          <p:cNvPr id="8" name="Group 7"/>
          <p:cNvGrpSpPr/>
          <p:nvPr/>
        </p:nvGrpSpPr>
        <p:grpSpPr>
          <a:xfrm>
            <a:off x="5581576" y="3851761"/>
            <a:ext cx="4791456" cy="1995948"/>
            <a:chOff x="5581576" y="3851761"/>
            <a:chExt cx="4791456" cy="1995948"/>
          </a:xfrm>
        </p:grpSpPr>
        <p:sp>
          <p:nvSpPr>
            <p:cNvPr id="47" name="Rectangle 46"/>
            <p:cNvSpPr/>
            <p:nvPr/>
          </p:nvSpPr>
          <p:spPr>
            <a:xfrm>
              <a:off x="5585702" y="3851761"/>
              <a:ext cx="4787330" cy="1995948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581576" y="3852762"/>
              <a:ext cx="4791456" cy="48596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852279" y="3924928"/>
              <a:ext cx="4236097" cy="3416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cap="all" dirty="0">
                  <a:latin typeface="Trebuchet MS" panose="020B0603020202020204" pitchFamily="34" charset="0"/>
                </a:rPr>
                <a:t>Title here</a:t>
              </a: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4941" y="4430464"/>
              <a:ext cx="1617364" cy="1298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6"/>
          <p:cNvGrpSpPr/>
          <p:nvPr/>
        </p:nvGrpSpPr>
        <p:grpSpPr>
          <a:xfrm>
            <a:off x="599768" y="3851761"/>
            <a:ext cx="4802267" cy="1995948"/>
            <a:chOff x="599768" y="3851761"/>
            <a:chExt cx="4802267" cy="1995948"/>
          </a:xfrm>
        </p:grpSpPr>
        <p:sp>
          <p:nvSpPr>
            <p:cNvPr id="46" name="Rectangle 45"/>
            <p:cNvSpPr/>
            <p:nvPr/>
          </p:nvSpPr>
          <p:spPr>
            <a:xfrm>
              <a:off x="599768" y="3851761"/>
              <a:ext cx="4798142" cy="1995948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02052" y="3852762"/>
              <a:ext cx="4799983" cy="48596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70740" y="3924928"/>
              <a:ext cx="4236097" cy="3416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cap="all" dirty="0">
                  <a:latin typeface="Trebuchet MS" panose="020B0603020202020204" pitchFamily="34" charset="0"/>
                </a:rPr>
                <a:t>Title here</a:t>
              </a:r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439" y="4540781"/>
              <a:ext cx="1828800" cy="1041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83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/>
          <a:p>
            <a:r>
              <a:rPr lang="en-US" dirty="0"/>
              <a:t>Product slide</a:t>
            </a:r>
          </a:p>
        </p:txBody>
      </p:sp>
      <p:sp>
        <p:nvSpPr>
          <p:cNvPr id="18" name="Rectangle 17"/>
          <p:cNvSpPr/>
          <p:nvPr/>
        </p:nvSpPr>
        <p:spPr>
          <a:xfrm flipV="1">
            <a:off x="0" y="1109121"/>
            <a:ext cx="10972800" cy="3110042"/>
          </a:xfrm>
          <a:prstGeom prst="rect">
            <a:avLst/>
          </a:prstGeom>
          <a:gradFill>
            <a:gsLst>
              <a:gs pos="12000">
                <a:schemeClr val="accent4">
                  <a:alpha val="11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39098" y="1125101"/>
            <a:ext cx="10058288" cy="5131022"/>
            <a:chOff x="273540" y="938619"/>
            <a:chExt cx="10789403" cy="550398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540" y="938619"/>
              <a:ext cx="5503985" cy="550398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3022" y="2149588"/>
              <a:ext cx="2594991" cy="25949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1502" y="2149588"/>
              <a:ext cx="2594991" cy="259499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67952" y="2149588"/>
              <a:ext cx="2594991" cy="2594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648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116727" y="2256915"/>
            <a:ext cx="2779041" cy="1940751"/>
            <a:chOff x="4116727" y="2020941"/>
            <a:chExt cx="2779041" cy="1940751"/>
          </a:xfrm>
        </p:grpSpPr>
        <p:sp>
          <p:nvSpPr>
            <p:cNvPr id="25" name="Rectangle 24"/>
            <p:cNvSpPr/>
            <p:nvPr/>
          </p:nvSpPr>
          <p:spPr>
            <a:xfrm>
              <a:off x="4116727" y="2020941"/>
              <a:ext cx="2779041" cy="1679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Triangle 35"/>
            <p:cNvSpPr/>
            <p:nvPr/>
          </p:nvSpPr>
          <p:spPr>
            <a:xfrm rot="8160000">
              <a:off x="5336518" y="3632571"/>
              <a:ext cx="339459" cy="329121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8244" y="2256915"/>
            <a:ext cx="2779041" cy="1940751"/>
            <a:chOff x="608244" y="2020941"/>
            <a:chExt cx="2779041" cy="1940751"/>
          </a:xfrm>
        </p:grpSpPr>
        <p:sp>
          <p:nvSpPr>
            <p:cNvPr id="17" name="Rectangle 16"/>
            <p:cNvSpPr/>
            <p:nvPr/>
          </p:nvSpPr>
          <p:spPr>
            <a:xfrm>
              <a:off x="608244" y="2020941"/>
              <a:ext cx="2779041" cy="167944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Triangle 45"/>
            <p:cNvSpPr/>
            <p:nvPr/>
          </p:nvSpPr>
          <p:spPr>
            <a:xfrm rot="8160000">
              <a:off x="1828035" y="3632571"/>
              <a:ext cx="339459" cy="329121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85882" y="2256915"/>
            <a:ext cx="2779041" cy="1940750"/>
            <a:chOff x="7585882" y="2020941"/>
            <a:chExt cx="2779041" cy="1940750"/>
          </a:xfrm>
        </p:grpSpPr>
        <p:sp>
          <p:nvSpPr>
            <p:cNvPr id="29" name="Rectangle 28"/>
            <p:cNvSpPr/>
            <p:nvPr/>
          </p:nvSpPr>
          <p:spPr>
            <a:xfrm>
              <a:off x="7585882" y="2020941"/>
              <a:ext cx="2779041" cy="167944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Triangle 46"/>
            <p:cNvSpPr/>
            <p:nvPr/>
          </p:nvSpPr>
          <p:spPr>
            <a:xfrm rot="8160000">
              <a:off x="8805673" y="3632570"/>
              <a:ext cx="339459" cy="329121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 example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7415" y="4229143"/>
            <a:ext cx="3160699" cy="8217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Supporting text goes here</a:t>
            </a:r>
          </a:p>
          <a:p>
            <a:pPr algn="ctr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[Use green for POSITIVE]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25898" y="4229143"/>
            <a:ext cx="3160699" cy="8217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Text goes here</a:t>
            </a:r>
          </a:p>
          <a:p>
            <a:pPr algn="ctr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[Use red for NEGATIVE]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395053" y="4229143"/>
            <a:ext cx="3160699" cy="8217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Text goes here</a:t>
            </a:r>
          </a:p>
          <a:p>
            <a:pPr algn="ctr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[Use gray for NUETRAL]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81488" y="2459796"/>
            <a:ext cx="1832553" cy="13111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8800" spc="-550" dirty="0">
                <a:solidFill>
                  <a:schemeClr val="tx1"/>
                </a:solidFill>
              </a:rPr>
              <a:t>65%</a:t>
            </a:r>
            <a:endParaRPr lang="en-US" sz="5400" spc="-550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89971" y="2459796"/>
            <a:ext cx="1832553" cy="13111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8800" spc="-550" dirty="0">
                <a:solidFill>
                  <a:schemeClr val="tx1"/>
                </a:solidFill>
              </a:rPr>
              <a:t>25%</a:t>
            </a:r>
            <a:endParaRPr lang="en-US" sz="5400" spc="-55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59126" y="2459796"/>
            <a:ext cx="1832553" cy="13111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8800" spc="-550" dirty="0">
                <a:solidFill>
                  <a:schemeClr val="tx1"/>
                </a:solidFill>
              </a:rPr>
              <a:t>10%</a:t>
            </a:r>
            <a:endParaRPr lang="en-US" sz="5400" spc="-5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6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pwhitgrove\AppData\Local\Microsoft\Windows\Temporary Internet Files\Content.Outlook\1MN9SHNZ\Endeavor-Render-Street_View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109728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26143" y="5081904"/>
            <a:ext cx="4162744" cy="896109"/>
            <a:chOff x="226143" y="5081904"/>
            <a:chExt cx="4162744" cy="896109"/>
          </a:xfrm>
        </p:grpSpPr>
        <p:sp>
          <p:nvSpPr>
            <p:cNvPr id="15" name="Right Triangle 14"/>
            <p:cNvSpPr/>
            <p:nvPr/>
          </p:nvSpPr>
          <p:spPr>
            <a:xfrm rot="8160000">
              <a:off x="3740156" y="5081904"/>
              <a:ext cx="192062" cy="186213"/>
            </a:xfrm>
            <a:prstGeom prst="rtTriangle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6143" y="5173266"/>
              <a:ext cx="4162744" cy="804747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653" y="5589689"/>
            <a:ext cx="3775364" cy="313932"/>
          </a:xfrm>
        </p:spPr>
        <p:txBody>
          <a:bodyPr/>
          <a:lstStyle/>
          <a:p>
            <a:pPr algn="l"/>
            <a:r>
              <a:rPr lang="en-US" sz="1600" dirty="0"/>
              <a:t>Photo caption</a:t>
            </a:r>
          </a:p>
        </p:txBody>
      </p:sp>
    </p:spTree>
    <p:extLst>
      <p:ext uri="{BB962C8B-B14F-4D97-AF65-F5344CB8AC3E}">
        <p14:creationId xmlns:p14="http://schemas.microsoft.com/office/powerpoint/2010/main" val="85019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devrel\share\_TheWay_\Title_Assets\Batman_Arkham_Knight\Screenshots\BAK_Sshot0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09" r="12961" b="1720"/>
          <a:stretch/>
        </p:blipFill>
        <p:spPr bwMode="auto">
          <a:xfrm>
            <a:off x="6581760" y="0"/>
            <a:ext cx="439104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slide with photograph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Optional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89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 descr="\\devrel\share\_TheWay_\Title_Assets_Public\The_Witcher3_Wild_Hunt\Screenshots\The_Witcher_3_Wild_Hunt_Seems_downright_bucolic--not_necessarily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81758" y="0"/>
            <a:ext cx="4391042" cy="1986428"/>
          </a:xfrm>
          <a:prstGeom prst="rect">
            <a:avLst/>
          </a:prstGeom>
          <a:noFill/>
          <a:ln w="6350">
            <a:solidFill>
              <a:srgbClr val="5A5A5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slide with photographs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a consistent “gutter” space between images</a:t>
            </a:r>
          </a:p>
          <a:p>
            <a:r>
              <a:rPr lang="en-US" dirty="0"/>
              <a:t>Use a gray outline (R: 90, G: 90, B: 90) at 0.5 </a:t>
            </a:r>
            <a:r>
              <a:rPr lang="en-US" dirty="0" err="1"/>
              <a:t>pt</a:t>
            </a:r>
            <a:r>
              <a:rPr lang="en-US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Multiple images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1760" y="2072550"/>
            <a:ext cx="4391040" cy="2011680"/>
          </a:xfrm>
          <a:prstGeom prst="rect">
            <a:avLst/>
          </a:prstGeom>
          <a:noFill/>
          <a:ln w="6350">
            <a:solidFill>
              <a:srgbClr val="5A5A5A"/>
            </a:solidFill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81758" y="4170352"/>
            <a:ext cx="4391041" cy="2001848"/>
          </a:xfrm>
          <a:prstGeom prst="rect">
            <a:avLst/>
          </a:prstGeom>
          <a:noFill/>
          <a:ln w="6350">
            <a:solidFill>
              <a:srgbClr val="5A5A5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33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0990" y="1731882"/>
            <a:ext cx="8314644" cy="27084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39725" indent="-339725"/>
            <a:r>
              <a:rPr lang="en-US" sz="42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“	</a:t>
            </a:r>
            <a:r>
              <a:rPr lang="en-US" sz="4200" dirty="0">
                <a:solidFill>
                  <a:srgbClr val="FFFFFF"/>
                </a:solidFill>
                <a:latin typeface="Trebuchet MS" panose="020B0603020202020204" pitchFamily="34" charset="0"/>
              </a:rPr>
              <a:t>Quoted text example goes here. Trebuchet, 42 pt. Use with shorter (headline type) quotes.</a:t>
            </a:r>
            <a:r>
              <a:rPr lang="en-US" sz="42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”</a:t>
            </a:r>
          </a:p>
          <a:p>
            <a:pPr marL="339725" indent="-339725"/>
            <a:r>
              <a:rPr lang="en-US" sz="44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	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Quote Source, Trebuchet 20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pt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31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4934998"/>
            <a:ext cx="10972800" cy="1237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0990" y="1525975"/>
            <a:ext cx="8314644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4488" indent="-344488"/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“	</a:t>
            </a:r>
            <a:r>
              <a:rPr lang="en-US" sz="4200" dirty="0">
                <a:solidFill>
                  <a:schemeClr val="bg1"/>
                </a:solidFill>
                <a:latin typeface="Trebuchet MS" panose="020B0603020202020204" pitchFamily="34" charset="0"/>
              </a:rPr>
              <a:t>Quoted text example goes here. Trebuchet, 42 pt. Use with shorter (headline type) quotes.</a:t>
            </a:r>
            <a:r>
              <a:rPr lang="en-US" sz="4200" dirty="0">
                <a:solidFill>
                  <a:schemeClr val="tx2"/>
                </a:solidFill>
                <a:latin typeface="Trebuchet MS" panose="020B0603020202020204" pitchFamily="34" charset="0"/>
              </a:rPr>
              <a:t>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0540" y="5368932"/>
            <a:ext cx="92914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39725" indent="-339725"/>
            <a:r>
              <a:rPr lang="en-US" dirty="0">
                <a:latin typeface="Trebuchet MS" panose="020B0603020202020204" pitchFamily="34" charset="0"/>
              </a:rPr>
              <a:t>— Source, Trebuchet 18 </a:t>
            </a:r>
            <a:r>
              <a:rPr lang="en-US" dirty="0" err="1">
                <a:latin typeface="Trebuchet MS" panose="020B0603020202020204" pitchFamily="34" charset="0"/>
              </a:rPr>
              <a:t>pt</a:t>
            </a:r>
            <a:endParaRPr 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10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806245" y="2632130"/>
            <a:ext cx="9061817" cy="907941"/>
            <a:chOff x="806245" y="2588998"/>
            <a:chExt cx="9061817" cy="907941"/>
          </a:xfrm>
        </p:grpSpPr>
        <p:sp>
          <p:nvSpPr>
            <p:cNvPr id="25" name="TextBox 24"/>
            <p:cNvSpPr txBox="1"/>
            <p:nvPr/>
          </p:nvSpPr>
          <p:spPr>
            <a:xfrm>
              <a:off x="806245" y="2588998"/>
              <a:ext cx="7237169" cy="9079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66688" indent="-166688"/>
              <a:r>
                <a:rPr lang="en-US" sz="2400" dirty="0">
                  <a:solidFill>
                    <a:schemeClr val="tx2"/>
                  </a:solidFill>
                  <a:latin typeface="Trebuchet MS" panose="020B0603020202020204" pitchFamily="34" charset="0"/>
                </a:rPr>
                <a:t>“</a:t>
              </a:r>
              <a:r>
                <a:rPr lang="en-US" sz="24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Multi-quote slide sample.</a:t>
              </a:r>
              <a:r>
                <a:rPr lang="en-US" sz="2400" dirty="0">
                  <a:solidFill>
                    <a:schemeClr val="tx2"/>
                  </a:solidFill>
                  <a:latin typeface="Trebuchet MS" panose="020B0603020202020204" pitchFamily="34" charset="0"/>
                </a:rPr>
                <a:t>”</a:t>
              </a:r>
            </a:p>
            <a:p>
              <a:pPr marL="166688" indent="-166688">
                <a:spcBef>
                  <a:spcPts val="600"/>
                </a:spcBef>
              </a:pPr>
              <a:r>
                <a:rPr lang="en-US" sz="2400" dirty="0">
                  <a:solidFill>
                    <a:schemeClr val="tx2"/>
                  </a:solidFill>
                  <a:latin typeface="Trebuchet MS" panose="020B0603020202020204" pitchFamily="34" charset="0"/>
                </a:rPr>
                <a:t>	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  <a:latin typeface="Trebuchet MS" panose="020B0603020202020204" pitchFamily="34" charset="0"/>
                </a:rPr>
                <a:t>— Source: Either a name or publication text here, OR, a company logo to the right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32115" y="2622229"/>
              <a:ext cx="735947" cy="841479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806245" y="4070243"/>
            <a:ext cx="9395245" cy="907941"/>
            <a:chOff x="806245" y="4044238"/>
            <a:chExt cx="9395245" cy="907941"/>
          </a:xfrm>
        </p:grpSpPr>
        <p:sp>
          <p:nvSpPr>
            <p:cNvPr id="26" name="TextBox 25"/>
            <p:cNvSpPr txBox="1"/>
            <p:nvPr/>
          </p:nvSpPr>
          <p:spPr>
            <a:xfrm>
              <a:off x="806245" y="4044238"/>
              <a:ext cx="7237169" cy="9079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66688" indent="-166688"/>
              <a:r>
                <a:rPr lang="en-US" sz="2400" dirty="0">
                  <a:solidFill>
                    <a:schemeClr val="tx2"/>
                  </a:solidFill>
                  <a:latin typeface="Trebuchet MS" panose="020B0603020202020204" pitchFamily="34" charset="0"/>
                </a:rPr>
                <a:t>“</a:t>
              </a:r>
              <a:r>
                <a:rPr lang="en-US" sz="24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Multi-quote slide sample.</a:t>
              </a:r>
              <a:r>
                <a:rPr lang="en-US" sz="2400" dirty="0">
                  <a:solidFill>
                    <a:schemeClr val="tx2"/>
                  </a:solidFill>
                  <a:latin typeface="Trebuchet MS" panose="020B0603020202020204" pitchFamily="34" charset="0"/>
                </a:rPr>
                <a:t>”</a:t>
              </a:r>
            </a:p>
            <a:p>
              <a:pPr marL="166688" indent="-166688">
                <a:spcBef>
                  <a:spcPts val="600"/>
                </a:spcBef>
              </a:pPr>
              <a:r>
                <a:rPr lang="en-US" sz="2400" dirty="0">
                  <a:solidFill>
                    <a:schemeClr val="tx2"/>
                  </a:solidFill>
                  <a:latin typeface="Trebuchet MS" panose="020B0603020202020204" pitchFamily="34" charset="0"/>
                </a:rPr>
                <a:t>	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  <a:latin typeface="Trebuchet MS" panose="020B0603020202020204" pitchFamily="34" charset="0"/>
                </a:rPr>
                <a:t>— Source: Either a name or publication text here, OR, a company logo to the right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1375" y="4211396"/>
              <a:ext cx="1560115" cy="573625"/>
            </a:xfrm>
            <a:prstGeom prst="rect">
              <a:avLst/>
            </a:prstGeom>
          </p:spPr>
        </p:pic>
      </p:grpSp>
      <p:cxnSp>
        <p:nvCxnSpPr>
          <p:cNvPr id="33" name="Straight Connector 32"/>
          <p:cNvCxnSpPr/>
          <p:nvPr/>
        </p:nvCxnSpPr>
        <p:spPr>
          <a:xfrm flipH="1">
            <a:off x="1055847" y="2421711"/>
            <a:ext cx="71323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055847" y="3838528"/>
            <a:ext cx="71323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806245" y="1194017"/>
            <a:ext cx="9360089" cy="907941"/>
            <a:chOff x="806245" y="1194017"/>
            <a:chExt cx="9360089" cy="907941"/>
          </a:xfrm>
        </p:grpSpPr>
        <p:sp>
          <p:nvSpPr>
            <p:cNvPr id="5" name="TextBox 4"/>
            <p:cNvSpPr txBox="1"/>
            <p:nvPr/>
          </p:nvSpPr>
          <p:spPr>
            <a:xfrm>
              <a:off x="806245" y="1194017"/>
              <a:ext cx="7237169" cy="9079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66688" indent="-166688"/>
              <a:r>
                <a:rPr lang="en-US" sz="2400" dirty="0">
                  <a:solidFill>
                    <a:schemeClr val="tx2"/>
                  </a:solidFill>
                  <a:latin typeface="Trebuchet MS" panose="020B0603020202020204" pitchFamily="34" charset="0"/>
                </a:rPr>
                <a:t>“</a:t>
              </a:r>
              <a:r>
                <a:rPr lang="en-US" sz="24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Multi-quote slide sample.</a:t>
              </a:r>
              <a:r>
                <a:rPr lang="en-US" sz="2400" dirty="0">
                  <a:solidFill>
                    <a:schemeClr val="tx2"/>
                  </a:solidFill>
                  <a:latin typeface="Trebuchet MS" panose="020B0603020202020204" pitchFamily="34" charset="0"/>
                </a:rPr>
                <a:t>”</a:t>
              </a:r>
            </a:p>
            <a:p>
              <a:pPr marL="166688" indent="-166688">
                <a:spcBef>
                  <a:spcPts val="600"/>
                </a:spcBef>
              </a:pPr>
              <a:r>
                <a:rPr lang="en-US" sz="2400" dirty="0">
                  <a:solidFill>
                    <a:schemeClr val="tx2"/>
                  </a:solidFill>
                  <a:latin typeface="Trebuchet MS" panose="020B0603020202020204" pitchFamily="34" charset="0"/>
                </a:rPr>
                <a:t>	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  <a:latin typeface="Trebuchet MS" panose="020B0603020202020204" pitchFamily="34" charset="0"/>
                </a:rPr>
                <a:t>— Source: Either a name or publication text here, OR, a company logo to the right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1332" y="1416817"/>
              <a:ext cx="1415002" cy="490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896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/>
          <a:p>
            <a:r>
              <a:rPr lang="en-US" dirty="0"/>
              <a:t>Customer success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5" y="1965383"/>
            <a:ext cx="2986509" cy="2322158"/>
          </a:xfrm>
        </p:spPr>
        <p:txBody>
          <a:bodyPr/>
          <a:lstStyle/>
          <a:p>
            <a:r>
              <a:rPr lang="en-US" sz="1800" b="1" cap="all" dirty="0">
                <a:solidFill>
                  <a:schemeClr val="tx2"/>
                </a:solidFill>
              </a:rPr>
              <a:t>Challenge</a:t>
            </a:r>
          </a:p>
          <a:p>
            <a:r>
              <a:rPr lang="en-US" sz="1400" dirty="0" err="1"/>
              <a:t>Ei</a:t>
            </a:r>
            <a:r>
              <a:rPr lang="en-US" sz="1400" dirty="0"/>
              <a:t> </a:t>
            </a:r>
            <a:r>
              <a:rPr lang="en-US" sz="1400" dirty="0" err="1"/>
              <a:t>eos</a:t>
            </a:r>
            <a:r>
              <a:rPr lang="en-US" sz="1400" dirty="0"/>
              <a:t> </a:t>
            </a:r>
            <a:r>
              <a:rPr lang="en-US" sz="1400" dirty="0" err="1"/>
              <a:t>viris</a:t>
            </a:r>
            <a:r>
              <a:rPr lang="en-US" sz="1400" dirty="0"/>
              <a:t> </a:t>
            </a:r>
            <a:r>
              <a:rPr lang="en-US" sz="1400" dirty="0" err="1"/>
              <a:t>putant</a:t>
            </a:r>
            <a:r>
              <a:rPr lang="en-US" sz="1400" dirty="0"/>
              <a:t>, </a:t>
            </a:r>
            <a:r>
              <a:rPr lang="en-US" sz="1400" dirty="0" err="1"/>
              <a:t>veritus</a:t>
            </a:r>
            <a:r>
              <a:rPr lang="en-US" sz="1400" dirty="0"/>
              <a:t> </a:t>
            </a:r>
            <a:r>
              <a:rPr lang="en-US" sz="1400" dirty="0" err="1"/>
              <a:t>deserunt</a:t>
            </a:r>
            <a:r>
              <a:rPr lang="en-US" sz="1400" dirty="0"/>
              <a:t> et qui. </a:t>
            </a:r>
          </a:p>
          <a:p>
            <a:r>
              <a:rPr lang="en-US" sz="1400" dirty="0" err="1"/>
              <a:t>Ea</a:t>
            </a:r>
            <a:r>
              <a:rPr lang="en-US" sz="1400" dirty="0"/>
              <a:t> his </a:t>
            </a:r>
            <a:r>
              <a:rPr lang="en-US" sz="1400" dirty="0" err="1"/>
              <a:t>diam</a:t>
            </a:r>
            <a:r>
              <a:rPr lang="en-US" sz="1400" dirty="0"/>
              <a:t> </a:t>
            </a:r>
            <a:r>
              <a:rPr lang="en-US" sz="1400" dirty="0" err="1"/>
              <a:t>labore</a:t>
            </a:r>
            <a:r>
              <a:rPr lang="en-US" sz="1400" dirty="0"/>
              <a:t> </a:t>
            </a:r>
            <a:r>
              <a:rPr lang="en-US" sz="1400" dirty="0" err="1"/>
              <a:t>prodesset</a:t>
            </a:r>
            <a:r>
              <a:rPr lang="en-US" sz="1400" dirty="0"/>
              <a:t>, </a:t>
            </a:r>
            <a:br>
              <a:rPr lang="en-US" sz="1400" dirty="0"/>
            </a:br>
            <a:r>
              <a:rPr lang="en-US" sz="1400" dirty="0" err="1"/>
              <a:t>ei</a:t>
            </a:r>
            <a:r>
              <a:rPr lang="en-US" sz="1400" dirty="0"/>
              <a:t> </a:t>
            </a:r>
            <a:r>
              <a:rPr lang="en-US" sz="1400" dirty="0" err="1"/>
              <a:t>justo</a:t>
            </a:r>
            <a:r>
              <a:rPr lang="en-US" sz="1400" dirty="0"/>
              <a:t> </a:t>
            </a:r>
            <a:r>
              <a:rPr lang="en-US" sz="1400" dirty="0" err="1"/>
              <a:t>atomorum</a:t>
            </a:r>
            <a:r>
              <a:rPr lang="en-US" sz="1400" dirty="0"/>
              <a:t> per. </a:t>
            </a:r>
          </a:p>
          <a:p>
            <a:r>
              <a:rPr lang="en-US" sz="1400" dirty="0" err="1"/>
              <a:t>Ei</a:t>
            </a:r>
            <a:r>
              <a:rPr lang="en-US" sz="1400" dirty="0"/>
              <a:t> </a:t>
            </a:r>
            <a:r>
              <a:rPr lang="en-US" sz="1400" dirty="0" err="1"/>
              <a:t>ullum</a:t>
            </a:r>
            <a:r>
              <a:rPr lang="en-US" sz="1400" dirty="0"/>
              <a:t> </a:t>
            </a:r>
            <a:r>
              <a:rPr lang="en-US" sz="1400" dirty="0" err="1"/>
              <a:t>utinam</a:t>
            </a:r>
            <a:r>
              <a:rPr lang="en-US" sz="1400" dirty="0"/>
              <a:t> </a:t>
            </a:r>
            <a:r>
              <a:rPr lang="en-US" sz="1400" dirty="0" err="1"/>
              <a:t>recteque</a:t>
            </a:r>
            <a:r>
              <a:rPr lang="en-US" sz="1400" dirty="0"/>
              <a:t> cum. </a:t>
            </a:r>
            <a:r>
              <a:rPr lang="en-US" sz="1400" dirty="0" err="1"/>
              <a:t>Quem</a:t>
            </a:r>
            <a:r>
              <a:rPr lang="en-US" sz="1400" dirty="0"/>
              <a:t> </a:t>
            </a:r>
            <a:r>
              <a:rPr lang="en-US" sz="1400" dirty="0" err="1"/>
              <a:t>tota</a:t>
            </a:r>
            <a:r>
              <a:rPr lang="en-US" sz="1400" dirty="0"/>
              <a:t> </a:t>
            </a:r>
            <a:r>
              <a:rPr lang="en-US" sz="1400" dirty="0" err="1"/>
              <a:t>dici</a:t>
            </a:r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Optional subtitle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3956615" y="1965383"/>
            <a:ext cx="2990837" cy="2322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1800" b="1" kern="0" cap="all" dirty="0">
                <a:solidFill>
                  <a:schemeClr val="tx2"/>
                </a:solidFill>
              </a:rPr>
              <a:t>Solution</a:t>
            </a:r>
          </a:p>
          <a:p>
            <a:pPr defTabSz="914400"/>
            <a:r>
              <a:rPr lang="en-US" sz="1400" kern="0" dirty="0" err="1"/>
              <a:t>Ei</a:t>
            </a:r>
            <a:r>
              <a:rPr lang="en-US" sz="1400" kern="0" dirty="0"/>
              <a:t> </a:t>
            </a:r>
            <a:r>
              <a:rPr lang="en-US" sz="1400" kern="0" dirty="0" err="1"/>
              <a:t>eos</a:t>
            </a:r>
            <a:r>
              <a:rPr lang="en-US" sz="1400" kern="0" dirty="0"/>
              <a:t> </a:t>
            </a:r>
            <a:r>
              <a:rPr lang="en-US" sz="1400" kern="0" dirty="0" err="1"/>
              <a:t>viris</a:t>
            </a:r>
            <a:r>
              <a:rPr lang="en-US" sz="1400" kern="0" dirty="0"/>
              <a:t> </a:t>
            </a:r>
            <a:r>
              <a:rPr lang="en-US" sz="1400" kern="0" dirty="0" err="1"/>
              <a:t>putant</a:t>
            </a:r>
            <a:r>
              <a:rPr lang="en-US" sz="1400" kern="0" dirty="0"/>
              <a:t>, </a:t>
            </a:r>
            <a:r>
              <a:rPr lang="en-US" sz="1400" kern="0" dirty="0" err="1"/>
              <a:t>veritus</a:t>
            </a:r>
            <a:r>
              <a:rPr lang="en-US" sz="1400" kern="0" dirty="0"/>
              <a:t> </a:t>
            </a:r>
            <a:r>
              <a:rPr lang="en-US" sz="1400" kern="0" dirty="0" err="1"/>
              <a:t>deserunt</a:t>
            </a:r>
            <a:r>
              <a:rPr lang="en-US" sz="1400" kern="0" dirty="0"/>
              <a:t> et qui. </a:t>
            </a:r>
          </a:p>
          <a:p>
            <a:pPr defTabSz="914400"/>
            <a:r>
              <a:rPr lang="en-US" sz="1400" kern="0" dirty="0" err="1"/>
              <a:t>Ea</a:t>
            </a:r>
            <a:r>
              <a:rPr lang="en-US" sz="1400" kern="0" dirty="0"/>
              <a:t> his </a:t>
            </a:r>
            <a:r>
              <a:rPr lang="en-US" sz="1400" kern="0" dirty="0" err="1"/>
              <a:t>diam</a:t>
            </a:r>
            <a:r>
              <a:rPr lang="en-US" sz="1400" kern="0" dirty="0"/>
              <a:t> </a:t>
            </a:r>
            <a:r>
              <a:rPr lang="en-US" sz="1400" kern="0" dirty="0" err="1"/>
              <a:t>labore</a:t>
            </a:r>
            <a:r>
              <a:rPr lang="en-US" sz="1400" kern="0" dirty="0"/>
              <a:t> </a:t>
            </a:r>
            <a:r>
              <a:rPr lang="en-US" sz="1400" kern="0" dirty="0" err="1"/>
              <a:t>prodesset</a:t>
            </a:r>
            <a:r>
              <a:rPr lang="en-US" sz="1400" kern="0" dirty="0"/>
              <a:t>, </a:t>
            </a:r>
            <a:br>
              <a:rPr lang="en-US" sz="1400" kern="0" dirty="0"/>
            </a:br>
            <a:r>
              <a:rPr lang="en-US" sz="1400" kern="0" dirty="0" err="1"/>
              <a:t>ei</a:t>
            </a:r>
            <a:r>
              <a:rPr lang="en-US" sz="1400" kern="0" dirty="0"/>
              <a:t> </a:t>
            </a:r>
            <a:r>
              <a:rPr lang="en-US" sz="1400" kern="0" dirty="0" err="1"/>
              <a:t>justo</a:t>
            </a:r>
            <a:r>
              <a:rPr lang="en-US" sz="1400" kern="0" dirty="0"/>
              <a:t> </a:t>
            </a:r>
            <a:r>
              <a:rPr lang="en-US" sz="1400" kern="0" dirty="0" err="1"/>
              <a:t>atomorum</a:t>
            </a:r>
            <a:r>
              <a:rPr lang="en-US" sz="1400" kern="0" dirty="0"/>
              <a:t> per. </a:t>
            </a:r>
          </a:p>
          <a:p>
            <a:pPr defTabSz="914400"/>
            <a:r>
              <a:rPr lang="en-US" sz="1400" kern="0" dirty="0" err="1"/>
              <a:t>Ei</a:t>
            </a:r>
            <a:r>
              <a:rPr lang="en-US" sz="1400" kern="0" dirty="0"/>
              <a:t> </a:t>
            </a:r>
            <a:r>
              <a:rPr lang="en-US" sz="1400" kern="0" dirty="0" err="1"/>
              <a:t>ullum</a:t>
            </a:r>
            <a:r>
              <a:rPr lang="en-US" sz="1400" kern="0" dirty="0"/>
              <a:t> </a:t>
            </a:r>
            <a:r>
              <a:rPr lang="en-US" sz="1400" kern="0" dirty="0" err="1"/>
              <a:t>utinam</a:t>
            </a:r>
            <a:r>
              <a:rPr lang="en-US" sz="1400" kern="0" dirty="0"/>
              <a:t> </a:t>
            </a:r>
            <a:r>
              <a:rPr lang="en-US" sz="1400" kern="0" dirty="0" err="1"/>
              <a:t>recteque</a:t>
            </a:r>
            <a:r>
              <a:rPr lang="en-US" sz="1400" kern="0" dirty="0"/>
              <a:t> cum. </a:t>
            </a:r>
            <a:r>
              <a:rPr lang="en-US" sz="1400" kern="0" dirty="0" err="1"/>
              <a:t>Quem</a:t>
            </a:r>
            <a:r>
              <a:rPr lang="en-US" sz="1400" kern="0" dirty="0"/>
              <a:t> </a:t>
            </a:r>
            <a:r>
              <a:rPr lang="en-US" sz="1400" kern="0" dirty="0" err="1"/>
              <a:t>tota</a:t>
            </a:r>
            <a:r>
              <a:rPr lang="en-US" sz="1400" kern="0" dirty="0"/>
              <a:t> </a:t>
            </a:r>
            <a:r>
              <a:rPr lang="en-US" sz="1400" kern="0" dirty="0" err="1"/>
              <a:t>dici</a:t>
            </a:r>
            <a:endParaRPr lang="en-US" sz="1400" kern="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7609885" y="1932711"/>
            <a:ext cx="2915651" cy="2322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1800" b="1" kern="0" cap="all" dirty="0">
                <a:solidFill>
                  <a:schemeClr val="tx2"/>
                </a:solidFill>
              </a:rPr>
              <a:t>Impact</a:t>
            </a:r>
          </a:p>
          <a:p>
            <a:pPr defTabSz="914400"/>
            <a:r>
              <a:rPr lang="en-US" sz="1400" kern="0" dirty="0" err="1"/>
              <a:t>Ei</a:t>
            </a:r>
            <a:r>
              <a:rPr lang="en-US" sz="1400" kern="0" dirty="0"/>
              <a:t> </a:t>
            </a:r>
            <a:r>
              <a:rPr lang="en-US" sz="1400" kern="0" dirty="0" err="1"/>
              <a:t>eos</a:t>
            </a:r>
            <a:r>
              <a:rPr lang="en-US" sz="1400" kern="0" dirty="0"/>
              <a:t> </a:t>
            </a:r>
            <a:r>
              <a:rPr lang="en-US" sz="1400" kern="0" dirty="0" err="1"/>
              <a:t>viris</a:t>
            </a:r>
            <a:r>
              <a:rPr lang="en-US" sz="1400" kern="0" dirty="0"/>
              <a:t> </a:t>
            </a:r>
            <a:r>
              <a:rPr lang="en-US" sz="1400" kern="0" dirty="0" err="1"/>
              <a:t>putant</a:t>
            </a:r>
            <a:r>
              <a:rPr lang="en-US" sz="1400" kern="0" dirty="0"/>
              <a:t>, </a:t>
            </a:r>
            <a:r>
              <a:rPr lang="en-US" sz="1400" kern="0" dirty="0" err="1"/>
              <a:t>veritus</a:t>
            </a:r>
            <a:r>
              <a:rPr lang="en-US" sz="1400" kern="0" dirty="0"/>
              <a:t> </a:t>
            </a:r>
            <a:r>
              <a:rPr lang="en-US" sz="1400" kern="0" dirty="0" err="1"/>
              <a:t>deserunt</a:t>
            </a:r>
            <a:r>
              <a:rPr lang="en-US" sz="1400" kern="0" dirty="0"/>
              <a:t> et qui. </a:t>
            </a:r>
          </a:p>
          <a:p>
            <a:pPr defTabSz="914400"/>
            <a:r>
              <a:rPr lang="en-US" sz="1400" kern="0" dirty="0" err="1"/>
              <a:t>Ea</a:t>
            </a:r>
            <a:r>
              <a:rPr lang="en-US" sz="1400" kern="0" dirty="0"/>
              <a:t> his </a:t>
            </a:r>
            <a:r>
              <a:rPr lang="en-US" sz="1400" kern="0" dirty="0" err="1"/>
              <a:t>diam</a:t>
            </a:r>
            <a:r>
              <a:rPr lang="en-US" sz="1400" kern="0" dirty="0"/>
              <a:t> </a:t>
            </a:r>
            <a:r>
              <a:rPr lang="en-US" sz="1400" kern="0" dirty="0" err="1"/>
              <a:t>labore</a:t>
            </a:r>
            <a:r>
              <a:rPr lang="en-US" sz="1400" kern="0" dirty="0"/>
              <a:t> </a:t>
            </a:r>
            <a:r>
              <a:rPr lang="en-US" sz="1400" kern="0" dirty="0" err="1"/>
              <a:t>prodesset</a:t>
            </a:r>
            <a:r>
              <a:rPr lang="en-US" sz="1400" kern="0" dirty="0"/>
              <a:t>, </a:t>
            </a:r>
            <a:br>
              <a:rPr lang="en-US" sz="1400" kern="0" dirty="0"/>
            </a:br>
            <a:r>
              <a:rPr lang="en-US" sz="1400" kern="0" dirty="0" err="1"/>
              <a:t>ei</a:t>
            </a:r>
            <a:r>
              <a:rPr lang="en-US" sz="1400" kern="0" dirty="0"/>
              <a:t> </a:t>
            </a:r>
            <a:r>
              <a:rPr lang="en-US" sz="1400" kern="0" dirty="0" err="1"/>
              <a:t>justo</a:t>
            </a:r>
            <a:r>
              <a:rPr lang="en-US" sz="1400" kern="0" dirty="0"/>
              <a:t> </a:t>
            </a:r>
            <a:r>
              <a:rPr lang="en-US" sz="1400" kern="0" dirty="0" err="1"/>
              <a:t>atomorum</a:t>
            </a:r>
            <a:r>
              <a:rPr lang="en-US" sz="1400" kern="0" dirty="0"/>
              <a:t> per. </a:t>
            </a:r>
          </a:p>
          <a:p>
            <a:pPr defTabSz="914400"/>
            <a:r>
              <a:rPr lang="en-US" sz="1400" kern="0" dirty="0" err="1"/>
              <a:t>Ei</a:t>
            </a:r>
            <a:r>
              <a:rPr lang="en-US" sz="1400" kern="0" dirty="0"/>
              <a:t> </a:t>
            </a:r>
            <a:r>
              <a:rPr lang="en-US" sz="1400" kern="0" dirty="0" err="1"/>
              <a:t>ullum</a:t>
            </a:r>
            <a:r>
              <a:rPr lang="en-US" sz="1400" kern="0" dirty="0"/>
              <a:t> </a:t>
            </a:r>
            <a:r>
              <a:rPr lang="en-US" sz="1400" kern="0" dirty="0" err="1"/>
              <a:t>utinam</a:t>
            </a:r>
            <a:r>
              <a:rPr lang="en-US" sz="1400" kern="0" dirty="0"/>
              <a:t> </a:t>
            </a:r>
            <a:r>
              <a:rPr lang="en-US" sz="1400" kern="0" dirty="0" err="1"/>
              <a:t>recteque</a:t>
            </a:r>
            <a:r>
              <a:rPr lang="en-US" sz="1400" kern="0" dirty="0"/>
              <a:t> cum. </a:t>
            </a:r>
            <a:r>
              <a:rPr lang="en-US" sz="1400" kern="0" dirty="0" err="1"/>
              <a:t>Quem</a:t>
            </a:r>
            <a:r>
              <a:rPr lang="en-US" sz="1400" kern="0" dirty="0"/>
              <a:t> </a:t>
            </a:r>
            <a:r>
              <a:rPr lang="en-US" sz="1400" kern="0" dirty="0" err="1"/>
              <a:t>tota</a:t>
            </a:r>
            <a:r>
              <a:rPr lang="en-US" sz="1400" kern="0" dirty="0"/>
              <a:t> </a:t>
            </a:r>
            <a:r>
              <a:rPr lang="en-US" sz="1400" kern="0" dirty="0" err="1"/>
              <a:t>dici</a:t>
            </a:r>
            <a:endParaRPr lang="en-US" sz="1400" kern="0" dirty="0"/>
          </a:p>
        </p:txBody>
      </p:sp>
      <p:grpSp>
        <p:nvGrpSpPr>
          <p:cNvPr id="36" name="Group 35"/>
          <p:cNvGrpSpPr/>
          <p:nvPr/>
        </p:nvGrpSpPr>
        <p:grpSpPr>
          <a:xfrm>
            <a:off x="9083184" y="433337"/>
            <a:ext cx="1371602" cy="1371600"/>
            <a:chOff x="8955368" y="433337"/>
            <a:chExt cx="1371602" cy="1371600"/>
          </a:xfrm>
        </p:grpSpPr>
        <p:grpSp>
          <p:nvGrpSpPr>
            <p:cNvPr id="35" name="Group 34"/>
            <p:cNvGrpSpPr/>
            <p:nvPr/>
          </p:nvGrpSpPr>
          <p:grpSpPr>
            <a:xfrm>
              <a:off x="8955368" y="433337"/>
              <a:ext cx="1371602" cy="1371600"/>
              <a:chOff x="8955369" y="433337"/>
              <a:chExt cx="1371602" cy="137160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8955371" y="433337"/>
                <a:ext cx="1371600" cy="1371600"/>
              </a:xfrm>
              <a:prstGeom prst="rect">
                <a:avLst/>
              </a:prstGeom>
              <a:noFill/>
              <a:ln w="12700"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955370" y="433337"/>
                <a:ext cx="1371601" cy="1371600"/>
              </a:xfrm>
              <a:prstGeom prst="line">
                <a:avLst/>
              </a:prstGeom>
              <a:noFill/>
              <a:ln w="12700"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8955369" y="433337"/>
                <a:ext cx="1371601" cy="1371600"/>
              </a:xfrm>
              <a:prstGeom prst="line">
                <a:avLst/>
              </a:prstGeom>
              <a:noFill/>
              <a:ln w="12700"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8964513" y="720106"/>
              <a:ext cx="1353312" cy="798680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700" dirty="0">
                  <a:solidFill>
                    <a:schemeClr val="accent3"/>
                  </a:solidFill>
                </a:rPr>
                <a:t>ADD CUSTOMER LOGO HERE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" y="4940198"/>
            <a:ext cx="3578942" cy="1238843"/>
            <a:chOff x="1" y="4940198"/>
            <a:chExt cx="3578942" cy="12388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" t="20391" r="1342"/>
            <a:stretch/>
          </p:blipFill>
          <p:spPr>
            <a:xfrm>
              <a:off x="1" y="4940198"/>
              <a:ext cx="3578942" cy="1238843"/>
            </a:xfrm>
            <a:prstGeom prst="rect">
              <a:avLst/>
            </a:prstGeom>
            <a:noFill/>
            <a:ln w="6350">
              <a:solidFill>
                <a:srgbClr val="5A5A5A"/>
              </a:solidFill>
            </a:ln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8609" y="5280312"/>
              <a:ext cx="1307690" cy="546574"/>
            </a:xfrm>
            <a:prstGeom prst="rect">
              <a:avLst/>
            </a:prstGeom>
            <a:noFill/>
            <a:ln w="6350">
              <a:noFill/>
            </a:ln>
          </p:spPr>
        </p:pic>
      </p:grpSp>
      <p:grpSp>
        <p:nvGrpSpPr>
          <p:cNvPr id="42" name="Group 41"/>
          <p:cNvGrpSpPr/>
          <p:nvPr/>
        </p:nvGrpSpPr>
        <p:grpSpPr>
          <a:xfrm>
            <a:off x="3700584" y="4940198"/>
            <a:ext cx="3571633" cy="1232002"/>
            <a:chOff x="3700584" y="4940198"/>
            <a:chExt cx="3571633" cy="1232002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2" t="36315" r="10709"/>
            <a:stretch/>
          </p:blipFill>
          <p:spPr>
            <a:xfrm>
              <a:off x="3700584" y="4940198"/>
              <a:ext cx="3571633" cy="1232002"/>
            </a:xfrm>
            <a:prstGeom prst="rect">
              <a:avLst/>
            </a:prstGeom>
            <a:noFill/>
            <a:ln w="6350">
              <a:solidFill>
                <a:schemeClr val="bg2">
                  <a:lumMod val="50000"/>
                </a:schemeClr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2555" y="5280312"/>
              <a:ext cx="1307690" cy="546574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7392363" y="4934998"/>
            <a:ext cx="3580437" cy="1237203"/>
            <a:chOff x="7392363" y="4934998"/>
            <a:chExt cx="3580437" cy="123720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60" r="8275" b="32109"/>
            <a:stretch/>
          </p:blipFill>
          <p:spPr>
            <a:xfrm>
              <a:off x="7392363" y="4934998"/>
              <a:ext cx="3580437" cy="1237203"/>
            </a:xfrm>
            <a:prstGeom prst="rect">
              <a:avLst/>
            </a:prstGeom>
            <a:noFill/>
            <a:ln w="6350">
              <a:solidFill>
                <a:schemeClr val="bg2">
                  <a:lumMod val="50000"/>
                </a:schemeClr>
              </a:solidFill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8736" y="5280312"/>
              <a:ext cx="1307690" cy="546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089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</a:t>
            </a:r>
            <a:r>
              <a:rPr lang="zh-CN" altLang="en-US" dirty="0"/>
              <a:t>是 </a:t>
            </a:r>
            <a:r>
              <a:rPr lang="en-US" altLang="zh-CN" dirty="0"/>
              <a:t>NVIDIA INT8 </a:t>
            </a:r>
            <a:r>
              <a:rPr lang="en-US" altLang="zh-CN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0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</a:t>
            </a:r>
            <a:r>
              <a:rPr lang="zh-CN" altLang="en-US" dirty="0"/>
              <a:t>是 </a:t>
            </a:r>
            <a:r>
              <a:rPr lang="en-US" dirty="0"/>
              <a:t>NVIDIA INT8 ?</a:t>
            </a:r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698270" y="5738891"/>
            <a:ext cx="7423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https://devblogs.nvidia.com/parallelforall/mixed-precision-programming-cuda-8/</a:t>
            </a:r>
          </a:p>
        </p:txBody>
      </p:sp>
      <p:sp>
        <p:nvSpPr>
          <p:cNvPr id="5" name="矩形 4"/>
          <p:cNvSpPr/>
          <p:nvPr/>
        </p:nvSpPr>
        <p:spPr>
          <a:xfrm>
            <a:off x="1064030" y="2144685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647477" y="2144685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230924" y="2144685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814371" y="2144685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64030" y="2884517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647477" y="2884517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230924" y="2884517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814371" y="2884517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79805" y="2133822"/>
            <a:ext cx="583447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80583" y="2884517"/>
            <a:ext cx="583447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922574" y="2508986"/>
            <a:ext cx="583447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×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922573" y="3311017"/>
            <a:ext cx="583447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63252" y="3737517"/>
            <a:ext cx="2334566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79805" y="3738693"/>
            <a:ext cx="583447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05921" y="4999059"/>
            <a:ext cx="2591897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四次乘法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四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次加法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1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</a:t>
            </a:r>
            <a:r>
              <a:rPr lang="zh-CN" altLang="en-US" dirty="0"/>
              <a:t>是 </a:t>
            </a:r>
            <a:r>
              <a:rPr lang="en-US" dirty="0"/>
              <a:t>NVIDIA INT8 ?</a:t>
            </a:r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698270" y="5738891"/>
            <a:ext cx="7423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https://devblogs.nvidia.com/parallelforall/mixed-precision-programming-cuda-8/</a:t>
            </a:r>
          </a:p>
        </p:txBody>
      </p:sp>
      <p:pic>
        <p:nvPicPr>
          <p:cNvPr id="1026" name="Picture 2" descr="Figure 2: New DP4A and DP2A instructions in Tesla P4 and P40 GPUs provide fast 2- and 4-way 8-bit/16-bit integer vector dot products with 32-bit integer accumula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835" y="1888316"/>
            <a:ext cx="59436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036422" y="4250984"/>
            <a:ext cx="4939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rebuchet MS" panose="020B0603020202020204" pitchFamily="34" charset="0"/>
              </a:rPr>
              <a:t>High Performance with Low-Precision Integers</a:t>
            </a:r>
            <a:endParaRPr lang="en-US" altLang="zh-CN" b="1" i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64030" y="2144685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647477" y="2144685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230924" y="2144685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814371" y="2144685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64030" y="2884517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647477" y="2884517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230924" y="2884517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814371" y="2884517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79805" y="2133822"/>
            <a:ext cx="583447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80583" y="2884517"/>
            <a:ext cx="583447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922574" y="2508986"/>
            <a:ext cx="583447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×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922573" y="3311017"/>
            <a:ext cx="583447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63252" y="3737517"/>
            <a:ext cx="2334566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79805" y="3738693"/>
            <a:ext cx="583447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05921" y="4999059"/>
            <a:ext cx="2591897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四次乘法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四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次加法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280686" y="5055643"/>
            <a:ext cx="2591897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次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dp4a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07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</a:t>
            </a:r>
            <a:r>
              <a:rPr lang="zh-CN" altLang="en-US" dirty="0"/>
              <a:t>是 </a:t>
            </a:r>
            <a:r>
              <a:rPr lang="en-US" dirty="0"/>
              <a:t>NVIDIA INT8 ?</a:t>
            </a:r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698270" y="5738891"/>
            <a:ext cx="7423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https://devblogs.nvidia.com/parallelforall/mixed-precision-programming-cuda-8/</a:t>
            </a:r>
          </a:p>
        </p:txBody>
      </p:sp>
      <p:pic>
        <p:nvPicPr>
          <p:cNvPr id="1026" name="Picture 2" descr="Figure 2: New DP4A and DP2A instructions in Tesla P4 and P40 GPUs provide fast 2- and 4-way 8-bit/16-bit integer vector dot products with 32-bit integer accumula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835" y="1888316"/>
            <a:ext cx="59436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036422" y="4250984"/>
            <a:ext cx="4939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rebuchet MS" panose="020B0603020202020204" pitchFamily="34" charset="0"/>
              </a:rPr>
              <a:t>High Performance with Low-Precision Integers</a:t>
            </a:r>
            <a:endParaRPr lang="en-US" altLang="zh-CN" b="1" i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64030" y="2144685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647477" y="2144685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230924" y="2144685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814371" y="2144685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64030" y="2884517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647477" y="2884517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230924" y="2884517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814371" y="2884517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79805" y="2133822"/>
            <a:ext cx="583447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80583" y="2884517"/>
            <a:ext cx="583447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922574" y="2508986"/>
            <a:ext cx="583447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×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922573" y="3311017"/>
            <a:ext cx="583447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63252" y="3737517"/>
            <a:ext cx="2334566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79805" y="3738693"/>
            <a:ext cx="583447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05921" y="4999059"/>
            <a:ext cx="2591897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四次乘法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四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次加法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280686" y="5055643"/>
            <a:ext cx="2591897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次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dp4a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3956858" y="5055643"/>
            <a:ext cx="2236124" cy="256748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956858" y="4752129"/>
            <a:ext cx="2119746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理论上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倍加速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56858" y="5302573"/>
            <a:ext cx="2119746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模型压缩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75%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19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INT8 </a:t>
            </a:r>
            <a:r>
              <a:rPr lang="zh-CN" altLang="en-US" dirty="0" smtClean="0"/>
              <a:t>加速技术成功案例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3434714" y="1873933"/>
            <a:ext cx="964275" cy="49876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TPU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333405" y="2768138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916852" y="2768138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500299" y="2768138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083746" y="2768138"/>
            <a:ext cx="583447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371339" y="1966648"/>
            <a:ext cx="755682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硬件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397713" y="2768138"/>
            <a:ext cx="698270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软件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191948" y="3194638"/>
            <a:ext cx="583447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332627" y="3621138"/>
            <a:ext cx="2334566" cy="313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749180" y="3622314"/>
            <a:ext cx="583447" cy="313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92022" y="1873933"/>
            <a:ext cx="964275" cy="49876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NVIDIA INT8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149330" y="1873933"/>
            <a:ext cx="964275" cy="49876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 </a:t>
            </a:r>
            <a:endParaRPr lang="en-US" altLang="zh-CN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SSE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58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如何使用 </a:t>
            </a:r>
            <a:r>
              <a:rPr lang="en-US" altLang="zh-CN" dirty="0"/>
              <a:t>NVIDIA INT8 ? </a:t>
            </a:r>
            <a:endParaRPr lang="en-US" altLang="zh-CN" dirty="0"/>
          </a:p>
        </p:txBody>
      </p:sp>
      <p:grpSp>
        <p:nvGrpSpPr>
          <p:cNvPr id="30" name="Group 9"/>
          <p:cNvGrpSpPr/>
          <p:nvPr/>
        </p:nvGrpSpPr>
        <p:grpSpPr>
          <a:xfrm>
            <a:off x="7271664" y="1690575"/>
            <a:ext cx="2989006" cy="3901699"/>
            <a:chOff x="7373085" y="1695232"/>
            <a:chExt cx="2989006" cy="3901699"/>
          </a:xfrm>
        </p:grpSpPr>
        <p:sp>
          <p:nvSpPr>
            <p:cNvPr id="49" name="Rectangle 29"/>
            <p:cNvSpPr/>
            <p:nvPr/>
          </p:nvSpPr>
          <p:spPr>
            <a:xfrm flipV="1">
              <a:off x="7381688" y="1695232"/>
              <a:ext cx="2971800" cy="3901699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ight Triangle 19"/>
            <p:cNvSpPr/>
            <p:nvPr/>
          </p:nvSpPr>
          <p:spPr>
            <a:xfrm rot="13440000" flipV="1">
              <a:off x="7594399" y="2403733"/>
              <a:ext cx="192062" cy="186213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20"/>
            <p:cNvSpPr/>
            <p:nvPr/>
          </p:nvSpPr>
          <p:spPr>
            <a:xfrm flipV="1">
              <a:off x="7373085" y="1695234"/>
              <a:ext cx="2989006" cy="80474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18"/>
            <p:cNvSpPr/>
            <p:nvPr/>
          </p:nvSpPr>
          <p:spPr>
            <a:xfrm>
              <a:off x="7586168" y="1881056"/>
              <a:ext cx="2629545" cy="4247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900"/>
                </a:spcBef>
                <a:spcAft>
                  <a:spcPts val="900"/>
                </a:spcAft>
              </a:pPr>
              <a:r>
                <a:rPr lang="en-US" altLang="zh-CN" sz="2400" b="1" cap="all" dirty="0" err="1" smtClean="0">
                  <a:latin typeface="Trebuchet MS" panose="020B0603020202020204" pitchFamily="34" charset="0"/>
                </a:rPr>
                <a:t>cudnn</a:t>
              </a:r>
              <a:endParaRPr lang="en-US" sz="2400" b="1" cap="all"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31" name="Group 8"/>
          <p:cNvGrpSpPr/>
          <p:nvPr/>
        </p:nvGrpSpPr>
        <p:grpSpPr>
          <a:xfrm>
            <a:off x="3885560" y="1690575"/>
            <a:ext cx="2989006" cy="3901699"/>
            <a:chOff x="3986981" y="1695232"/>
            <a:chExt cx="2989006" cy="3901699"/>
          </a:xfrm>
        </p:grpSpPr>
        <p:sp>
          <p:nvSpPr>
            <p:cNvPr id="45" name="Rectangle 28"/>
            <p:cNvSpPr/>
            <p:nvPr/>
          </p:nvSpPr>
          <p:spPr>
            <a:xfrm flipV="1">
              <a:off x="3995584" y="1695232"/>
              <a:ext cx="2971800" cy="3901699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Right Triangle 25"/>
            <p:cNvSpPr/>
            <p:nvPr/>
          </p:nvSpPr>
          <p:spPr>
            <a:xfrm rot="13440000" flipV="1">
              <a:off x="4207187" y="2403733"/>
              <a:ext cx="192062" cy="186213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Rectangle 26"/>
            <p:cNvSpPr/>
            <p:nvPr/>
          </p:nvSpPr>
          <p:spPr>
            <a:xfrm flipV="1">
              <a:off x="3986981" y="1695234"/>
              <a:ext cx="2989006" cy="80474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24"/>
            <p:cNvSpPr/>
            <p:nvPr/>
          </p:nvSpPr>
          <p:spPr>
            <a:xfrm>
              <a:off x="4198956" y="1881056"/>
              <a:ext cx="2629545" cy="4247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900"/>
                </a:spcBef>
                <a:spcAft>
                  <a:spcPts val="900"/>
                </a:spcAft>
              </a:pPr>
              <a:r>
                <a:rPr lang="en-US" altLang="zh-CN" sz="2400" b="1" cap="all" dirty="0" err="1" smtClean="0">
                  <a:latin typeface="Trebuchet MS" panose="020B0603020202020204" pitchFamily="34" charset="0"/>
                </a:rPr>
                <a:t>cublas</a:t>
              </a:r>
              <a:endParaRPr lang="en-US" sz="2400" b="1" cap="all"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37" name="Group 4"/>
          <p:cNvGrpSpPr/>
          <p:nvPr/>
        </p:nvGrpSpPr>
        <p:grpSpPr>
          <a:xfrm>
            <a:off x="498348" y="1690575"/>
            <a:ext cx="2989006" cy="3901699"/>
            <a:chOff x="599769" y="1695232"/>
            <a:chExt cx="2989006" cy="3901699"/>
          </a:xfrm>
        </p:grpSpPr>
        <p:sp>
          <p:nvSpPr>
            <p:cNvPr id="41" name="Rectangle 27"/>
            <p:cNvSpPr/>
            <p:nvPr/>
          </p:nvSpPr>
          <p:spPr>
            <a:xfrm flipV="1">
              <a:off x="608372" y="1695232"/>
              <a:ext cx="2971800" cy="3901699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ight Triangle 6"/>
            <p:cNvSpPr/>
            <p:nvPr/>
          </p:nvSpPr>
          <p:spPr>
            <a:xfrm rot="13440000" flipV="1">
              <a:off x="819975" y="2403733"/>
              <a:ext cx="192062" cy="186213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7"/>
            <p:cNvSpPr/>
            <p:nvPr/>
          </p:nvSpPr>
          <p:spPr>
            <a:xfrm flipV="1">
              <a:off x="599769" y="1695234"/>
              <a:ext cx="2989006" cy="80474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14"/>
            <p:cNvSpPr/>
            <p:nvPr/>
          </p:nvSpPr>
          <p:spPr>
            <a:xfrm>
              <a:off x="811744" y="1881056"/>
              <a:ext cx="2629545" cy="4247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900"/>
                </a:spcBef>
                <a:spcAft>
                  <a:spcPts val="900"/>
                </a:spcAft>
              </a:pPr>
              <a:r>
                <a:rPr lang="en-US" altLang="zh-CN" sz="2400" b="1" cap="all" dirty="0" err="1" smtClean="0">
                  <a:latin typeface="Trebuchet MS" panose="020B0603020202020204" pitchFamily="34" charset="0"/>
                </a:rPr>
                <a:t>TensorRT</a:t>
              </a:r>
              <a:endParaRPr lang="en-US" sz="2400" b="1" cap="all" dirty="0">
                <a:latin typeface="Trebuchet MS" panose="020B0603020202020204" pitchFamily="34" charset="0"/>
              </a:endParaRPr>
            </a:p>
          </p:txBody>
        </p:sp>
      </p:grpSp>
      <p:sp>
        <p:nvSpPr>
          <p:cNvPr id="38" name="Rectangle 13"/>
          <p:cNvSpPr/>
          <p:nvPr/>
        </p:nvSpPr>
        <p:spPr>
          <a:xfrm>
            <a:off x="710323" y="2807328"/>
            <a:ext cx="2629545" cy="1431161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+mj-lt"/>
              <a:buAutoNum type="alphaLcPeriod"/>
            </a:pPr>
            <a:r>
              <a:rPr lang="zh-CN" altLang="en-US" sz="16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神经网络线上推理加速库</a:t>
            </a:r>
            <a:endParaRPr lang="en-US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+mj-lt"/>
              <a:buAutoNum type="alphaLcPeriod"/>
            </a:pPr>
            <a:r>
              <a:rPr lang="en-US" altLang="zh-CN" sz="1600" dirty="0" err="1" smtClean="0">
                <a:solidFill>
                  <a:srgbClr val="000000"/>
                </a:solidFill>
                <a:latin typeface="Trebuchet MS" panose="020B0603020202020204" pitchFamily="34" charset="0"/>
              </a:rPr>
              <a:t>TensorRT</a:t>
            </a:r>
            <a:r>
              <a:rPr lang="en-US" altLang="zh-CN" sz="16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 1</a:t>
            </a:r>
            <a:r>
              <a:rPr lang="zh-CN" altLang="en-US" sz="16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支持</a:t>
            </a:r>
            <a:r>
              <a:rPr lang="en-US" altLang="zh-CN" sz="16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FP16</a:t>
            </a:r>
            <a:r>
              <a:rPr lang="zh-CN" altLang="en-US" sz="16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加速，</a:t>
            </a:r>
            <a:r>
              <a:rPr lang="en-US" altLang="zh-CN" sz="16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Tensor 2</a:t>
            </a:r>
            <a:r>
              <a:rPr lang="zh-CN" altLang="en-US" sz="16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支持</a:t>
            </a:r>
            <a:r>
              <a:rPr lang="en-US" altLang="zh-CN" sz="16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INT8</a:t>
            </a:r>
            <a:r>
              <a:rPr lang="zh-CN" altLang="en-US" sz="16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加速</a:t>
            </a:r>
            <a:endParaRPr lang="en-US" sz="1600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9" name="Rectangle 17"/>
          <p:cNvSpPr/>
          <p:nvPr/>
        </p:nvSpPr>
        <p:spPr>
          <a:xfrm>
            <a:off x="7484747" y="2807328"/>
            <a:ext cx="2629545" cy="2326791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Sample text placed here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Best to keep information no more than 5 bullet points long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Should be used to distinguish buckets of information across multiple columns</a:t>
            </a:r>
          </a:p>
        </p:txBody>
      </p:sp>
      <p:sp>
        <p:nvSpPr>
          <p:cNvPr id="40" name="Rectangle 23"/>
          <p:cNvSpPr/>
          <p:nvPr/>
        </p:nvSpPr>
        <p:spPr>
          <a:xfrm>
            <a:off x="4097535" y="2807328"/>
            <a:ext cx="2629545" cy="2326791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Sample text placed here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Best to keep information no more than 5 bullet points long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1600" dirty="0">
                <a:solidFill>
                  <a:srgbClr val="000000"/>
                </a:solidFill>
                <a:latin typeface="Trebuchet MS" panose="020B0603020202020204" pitchFamily="34" charset="0"/>
              </a:rPr>
              <a:t>Should be used to distinguish buckets of information across multiple columns</a:t>
            </a:r>
          </a:p>
        </p:txBody>
      </p:sp>
    </p:spTree>
    <p:extLst>
      <p:ext uri="{BB962C8B-B14F-4D97-AF65-F5344CB8AC3E}">
        <p14:creationId xmlns:p14="http://schemas.microsoft.com/office/powerpoint/2010/main" val="31288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如何使用 </a:t>
            </a:r>
            <a:r>
              <a:rPr lang="en-US" altLang="zh-CN" dirty="0"/>
              <a:t>NVIDIA INT8 ? </a:t>
            </a:r>
            <a:endParaRPr lang="en-US" altLang="zh-CN" dirty="0"/>
          </a:p>
        </p:txBody>
      </p:sp>
      <p:grpSp>
        <p:nvGrpSpPr>
          <p:cNvPr id="8" name="Group 7"/>
          <p:cNvGrpSpPr/>
          <p:nvPr/>
        </p:nvGrpSpPr>
        <p:grpSpPr>
          <a:xfrm>
            <a:off x="618253" y="1675514"/>
            <a:ext cx="3244360" cy="1811216"/>
            <a:chOff x="618253" y="1478872"/>
            <a:chExt cx="3244360" cy="1811216"/>
          </a:xfrm>
        </p:grpSpPr>
        <p:sp>
          <p:nvSpPr>
            <p:cNvPr id="23" name="Rectangle 22"/>
            <p:cNvSpPr/>
            <p:nvPr/>
          </p:nvSpPr>
          <p:spPr>
            <a:xfrm>
              <a:off x="618253" y="1478872"/>
              <a:ext cx="3244360" cy="181121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54570" y="2213664"/>
              <a:ext cx="2371725" cy="3416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dirty="0" err="1" smtClean="0">
                  <a:latin typeface="Trebuchet MS" panose="020B0603020202020204" pitchFamily="34" charset="0"/>
                </a:rPr>
                <a:t>TensorRT</a:t>
              </a:r>
              <a:endParaRPr lang="en-US" dirty="0">
                <a:latin typeface="Trebuchet MS" panose="020B0603020202020204" pitchFamily="34" charset="0"/>
              </a:endParaRPr>
            </a:p>
          </p:txBody>
        </p:sp>
      </p:grpSp>
      <p:sp>
        <p:nvSpPr>
          <p:cNvPr id="16" name="Left Bracket 15"/>
          <p:cNvSpPr/>
          <p:nvPr/>
        </p:nvSpPr>
        <p:spPr>
          <a:xfrm>
            <a:off x="8930946" y="3946536"/>
            <a:ext cx="163954" cy="885799"/>
          </a:xfrm>
          <a:prstGeom prst="leftBracket">
            <a:avLst>
              <a:gd name="adj" fmla="val 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ket 16"/>
          <p:cNvSpPr/>
          <p:nvPr/>
        </p:nvSpPr>
        <p:spPr>
          <a:xfrm flipH="1">
            <a:off x="9219702" y="3946536"/>
            <a:ext cx="163954" cy="885799"/>
          </a:xfrm>
          <a:prstGeom prst="leftBracket">
            <a:avLst>
              <a:gd name="adj" fmla="val 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ket 17"/>
          <p:cNvSpPr/>
          <p:nvPr/>
        </p:nvSpPr>
        <p:spPr>
          <a:xfrm>
            <a:off x="9655141" y="3946536"/>
            <a:ext cx="163954" cy="885799"/>
          </a:xfrm>
          <a:prstGeom prst="leftBracket">
            <a:avLst>
              <a:gd name="adj" fmla="val 0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ket 18"/>
          <p:cNvSpPr/>
          <p:nvPr/>
        </p:nvSpPr>
        <p:spPr>
          <a:xfrm flipH="1">
            <a:off x="9943896" y="3946536"/>
            <a:ext cx="163954" cy="885799"/>
          </a:xfrm>
          <a:prstGeom prst="leftBracket">
            <a:avLst>
              <a:gd name="adj" fmla="val 0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0122805" y="2393778"/>
            <a:ext cx="0" cy="10886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0328075" y="2393778"/>
            <a:ext cx="0" cy="1088674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9255058" y="2298624"/>
            <a:ext cx="0" cy="10886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9255058" y="2488933"/>
            <a:ext cx="0" cy="1088674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15067" y="2790286"/>
            <a:ext cx="2743200" cy="0"/>
          </a:xfrm>
          <a:prstGeom prst="straightConnector1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915067" y="2987347"/>
            <a:ext cx="2743200" cy="0"/>
          </a:xfrm>
          <a:prstGeom prst="straightConnector1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915067" y="3184408"/>
            <a:ext cx="2743200" cy="0"/>
          </a:xfrm>
          <a:prstGeom prst="straightConnector1">
            <a:avLst/>
          </a:prstGeom>
          <a:ln w="1905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915067" y="3381468"/>
            <a:ext cx="2743200" cy="0"/>
          </a:xfrm>
          <a:prstGeom prst="straightConnector1">
            <a:avLst/>
          </a:prstGeom>
          <a:ln w="19050">
            <a:gradFill>
              <a:gsLst>
                <a:gs pos="0">
                  <a:schemeClr val="tx2">
                    <a:alpha val="0"/>
                  </a:schemeClr>
                </a:gs>
                <a:gs pos="99000">
                  <a:schemeClr val="tx2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915067" y="3844645"/>
            <a:ext cx="2743200" cy="0"/>
          </a:xfrm>
          <a:prstGeom prst="straightConnector1">
            <a:avLst/>
          </a:prstGeom>
          <a:ln w="508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915067" y="4041706"/>
            <a:ext cx="2743200" cy="0"/>
          </a:xfrm>
          <a:prstGeom prst="straightConnector1">
            <a:avLst/>
          </a:prstGeom>
          <a:ln w="508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915067" y="4238767"/>
            <a:ext cx="2743200" cy="0"/>
          </a:xfrm>
          <a:prstGeom prst="straightConnector1">
            <a:avLst/>
          </a:prstGeom>
          <a:ln w="508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915067" y="4435827"/>
            <a:ext cx="2743200" cy="0"/>
          </a:xfrm>
          <a:prstGeom prst="straightConnector1">
            <a:avLst/>
          </a:prstGeom>
          <a:ln w="50800">
            <a:gradFill>
              <a:gsLst>
                <a:gs pos="0">
                  <a:schemeClr val="tx2">
                    <a:alpha val="0"/>
                  </a:schemeClr>
                </a:gs>
                <a:gs pos="99000">
                  <a:schemeClr val="tx2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2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2014 NVIDIA Color Palette">
    <a:dk1>
      <a:srgbClr val="B3B3B3"/>
    </a:dk1>
    <a:lt1>
      <a:srgbClr val="FFFFFF"/>
    </a:lt1>
    <a:dk2>
      <a:srgbClr val="000000"/>
    </a:dk2>
    <a:lt2>
      <a:srgbClr val="76B900"/>
    </a:lt2>
    <a:accent1>
      <a:srgbClr val="11669F"/>
    </a:accent1>
    <a:accent2>
      <a:srgbClr val="A0116A"/>
    </a:accent2>
    <a:accent3>
      <a:srgbClr val="D65D1E"/>
    </a:accent3>
    <a:accent4>
      <a:srgbClr val="505050"/>
    </a:accent4>
    <a:accent5>
      <a:srgbClr val="9E1212"/>
    </a:accent5>
    <a:accent6>
      <a:srgbClr val="0D3481"/>
    </a:accent6>
    <a:hlink>
      <a:srgbClr val="76B900"/>
    </a:hlink>
    <a:folHlink>
      <a:srgbClr val="004827"/>
    </a:folHlink>
  </a:clrScheme>
  <a:fontScheme name="Opulent">
    <a:majorFont>
      <a:latin typeface="Trebuchet MS"/>
      <a:ea typeface=""/>
      <a:cs typeface=""/>
      <a:font script="Jpan" typeface="HG丸ｺﾞｼｯｸM-PRO"/>
      <a:font script="Hang" typeface="HY그래픽M"/>
      <a:font script="Hans" typeface="黑体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Trebuchet MS"/>
      <a:ea typeface=""/>
      <a:cs typeface=""/>
      <a:font script="Jpan" typeface="HG丸ｺﾞｼｯｸM-PRO"/>
      <a:font script="Hang" typeface="HY그래픽M"/>
      <a:font script="Hans" typeface="华文新魏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2014 NVIDIA Color Palette">
    <a:dk1>
      <a:srgbClr val="B3B3B3"/>
    </a:dk1>
    <a:lt1>
      <a:srgbClr val="FFFFFF"/>
    </a:lt1>
    <a:dk2>
      <a:srgbClr val="000000"/>
    </a:dk2>
    <a:lt2>
      <a:srgbClr val="76B900"/>
    </a:lt2>
    <a:accent1>
      <a:srgbClr val="11669F"/>
    </a:accent1>
    <a:accent2>
      <a:srgbClr val="A0116A"/>
    </a:accent2>
    <a:accent3>
      <a:srgbClr val="D65D1E"/>
    </a:accent3>
    <a:accent4>
      <a:srgbClr val="505050"/>
    </a:accent4>
    <a:accent5>
      <a:srgbClr val="9E1212"/>
    </a:accent5>
    <a:accent6>
      <a:srgbClr val="0D3481"/>
    </a:accent6>
    <a:hlink>
      <a:srgbClr val="76B900"/>
    </a:hlink>
    <a:folHlink>
      <a:srgbClr val="004827"/>
    </a:folHlink>
  </a:clrScheme>
  <a:fontScheme name="Opulent">
    <a:majorFont>
      <a:latin typeface="Trebuchet MS"/>
      <a:ea typeface=""/>
      <a:cs typeface=""/>
      <a:font script="Jpan" typeface="HG丸ｺﾞｼｯｸM-PRO"/>
      <a:font script="Hang" typeface="HY그래픽M"/>
      <a:font script="Hans" typeface="黑体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Trebuchet MS"/>
      <a:ea typeface=""/>
      <a:cs typeface=""/>
      <a:font script="Jpan" typeface="HG丸ｺﾞｼｯｸM-PRO"/>
      <a:font script="Hang" typeface="HY그래픽M"/>
      <a:font script="Hans" typeface="华文新魏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2014 NVIDIA Color Palette">
    <a:dk1>
      <a:srgbClr val="B3B3B3"/>
    </a:dk1>
    <a:lt1>
      <a:srgbClr val="FFFFFF"/>
    </a:lt1>
    <a:dk2>
      <a:srgbClr val="000000"/>
    </a:dk2>
    <a:lt2>
      <a:srgbClr val="76B900"/>
    </a:lt2>
    <a:accent1>
      <a:srgbClr val="11669F"/>
    </a:accent1>
    <a:accent2>
      <a:srgbClr val="A0116A"/>
    </a:accent2>
    <a:accent3>
      <a:srgbClr val="D65D1E"/>
    </a:accent3>
    <a:accent4>
      <a:srgbClr val="505050"/>
    </a:accent4>
    <a:accent5>
      <a:srgbClr val="9E1212"/>
    </a:accent5>
    <a:accent6>
      <a:srgbClr val="0D3481"/>
    </a:accent6>
    <a:hlink>
      <a:srgbClr val="76B900"/>
    </a:hlink>
    <a:folHlink>
      <a:srgbClr val="004827"/>
    </a:folHlink>
  </a:clrScheme>
  <a:fontScheme name="Opulent">
    <a:majorFont>
      <a:latin typeface="Trebuchet MS"/>
      <a:ea typeface=""/>
      <a:cs typeface=""/>
      <a:font script="Jpan" typeface="HG丸ｺﾞｼｯｸM-PRO"/>
      <a:font script="Hang" typeface="HY그래픽M"/>
      <a:font script="Hans" typeface="黑体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Trebuchet MS"/>
      <a:ea typeface=""/>
      <a:cs typeface=""/>
      <a:font script="Jpan" typeface="HG丸ｺﾞｼｯｸM-PRO"/>
      <a:font script="Hang" typeface="HY그래픽M"/>
      <a:font script="Hans" typeface="华文新魏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E8B2F2D50A34B8956FD0A46C10A97" ma:contentTypeVersion="0" ma:contentTypeDescription="Create a new document." ma:contentTypeScope="" ma:versionID="2d22a1089f8aa3be74aa23dc2e82a28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A82F4F-F3EA-4E98-BEE2-3C70B6315C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DF88E22E-2A4B-4FB1-9848-BF16E7DBE74B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80391</TotalTime>
  <Words>810</Words>
  <Application>Microsoft Office PowerPoint</Application>
  <PresentationFormat>自定义</PresentationFormat>
  <Paragraphs>255</Paragraphs>
  <Slides>30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MS PGothic</vt:lpstr>
      <vt:lpstr>MS PGothic</vt:lpstr>
      <vt:lpstr>黑体</vt:lpstr>
      <vt:lpstr>华文新魏</vt:lpstr>
      <vt:lpstr>Arial</vt:lpstr>
      <vt:lpstr>Century Gothic</vt:lpstr>
      <vt:lpstr>Times New Roman</vt:lpstr>
      <vt:lpstr>Trebuchet MS</vt:lpstr>
      <vt:lpstr>Wingdings</vt:lpstr>
      <vt:lpstr>Title &amp; Bullet</vt:lpstr>
      <vt:lpstr>NVIDIA INT8</vt:lpstr>
      <vt:lpstr>NVIDIA INT8</vt:lpstr>
      <vt:lpstr>什么是 NVIDIA INT8 ?</vt:lpstr>
      <vt:lpstr>什么是 NVIDIA INT8 ?</vt:lpstr>
      <vt:lpstr>什么是 NVIDIA INT8 ?</vt:lpstr>
      <vt:lpstr>什么是 NVIDIA INT8 ?</vt:lpstr>
      <vt:lpstr>INT8 加速技术成功案例</vt:lpstr>
      <vt:lpstr>如何使用 NVIDIA INT8 ? </vt:lpstr>
      <vt:lpstr>如何使用 NVIDIA INT8 ? </vt:lpstr>
      <vt:lpstr>Color palette</vt:lpstr>
      <vt:lpstr>Table sample</vt:lpstr>
      <vt:lpstr>Pie chart sample</vt:lpstr>
      <vt:lpstr>Bar chart sample</vt:lpstr>
      <vt:lpstr>Line chart sample</vt:lpstr>
      <vt:lpstr>Timeline</vt:lpstr>
      <vt:lpstr>Video file</vt:lpstr>
      <vt:lpstr>DEMO: Placeholder (insert picture behind gray bar)</vt:lpstr>
      <vt:lpstr>Compare or contrast sample</vt:lpstr>
      <vt:lpstr>Box diagram</vt:lpstr>
      <vt:lpstr>Box diagram</vt:lpstr>
      <vt:lpstr>Product slide</vt:lpstr>
      <vt:lpstr>Stat example</vt:lpstr>
      <vt:lpstr>Photo caption</vt:lpstr>
      <vt:lpstr>Text slide with photograph</vt:lpstr>
      <vt:lpstr>Text slide with photographs</vt:lpstr>
      <vt:lpstr>PowerPoint 演示文稿</vt:lpstr>
      <vt:lpstr>PowerPoint 演示文稿</vt:lpstr>
      <vt:lpstr>PowerPoint 演示文稿</vt:lpstr>
      <vt:lpstr>Customer success story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Jack</cp:lastModifiedBy>
  <cp:revision>3387</cp:revision>
  <dcterms:created xsi:type="dcterms:W3CDTF">2008-01-24T03:11:41Z</dcterms:created>
  <dcterms:modified xsi:type="dcterms:W3CDTF">2017-09-24T03:13:41Z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0x010100F59E8B2F2D50A34B8956FD0A46C10A97</vt:lpwstr>
  </property>
</Properties>
</file>